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5"/>
  </p:notesMasterIdLst>
  <p:sldIdLst>
    <p:sldId id="256" r:id="rId3"/>
    <p:sldId id="257" r:id="rId4"/>
    <p:sldId id="295" r:id="rId5"/>
    <p:sldId id="296" r:id="rId6"/>
    <p:sldId id="297" r:id="rId7"/>
    <p:sldId id="294" r:id="rId8"/>
    <p:sldId id="300" r:id="rId9"/>
    <p:sldId id="293" r:id="rId10"/>
    <p:sldId id="298" r:id="rId11"/>
    <p:sldId id="299" r:id="rId12"/>
    <p:sldId id="258" r:id="rId13"/>
    <p:sldId id="259" r:id="rId14"/>
    <p:sldId id="260" r:id="rId15"/>
    <p:sldId id="267" r:id="rId16"/>
    <p:sldId id="269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3" r:id="rId27"/>
    <p:sldId id="282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94695"/>
  </p:normalViewPr>
  <p:slideViewPr>
    <p:cSldViewPr snapToGrid="0" snapToObjects="1">
      <p:cViewPr varScale="1">
        <p:scale>
          <a:sx n="105" d="100"/>
          <a:sy n="105" d="100"/>
        </p:scale>
        <p:origin x="8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692D4-4B5D-204A-AB9A-A16365EED12E}" type="datetimeFigureOut">
              <a:rPr lang="de-DE" smtClean="0"/>
              <a:t>02.10.2019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06B19-58A8-D44B-8F4F-29E8354FEC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00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B6480-1826-0349-A7A1-12FEFF8634C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508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B6480-1826-0349-A7A1-12FEFF8634C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57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06B19-58A8-D44B-8F4F-29E8354FEC4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024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06B19-58A8-D44B-8F4F-29E8354FEC4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406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06B19-58A8-D44B-8F4F-29E8354FEC40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344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06B19-58A8-D44B-8F4F-29E8354FEC4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220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06B19-58A8-D44B-8F4F-29E8354FEC40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02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0CC7-5CE1-FC45-AF13-9F7DFE08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9BA5E-A191-1D4C-82FE-6E8FC42DC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729DB-047E-B941-BAF1-44789D53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D03A-B593-AA48-8343-C8B13B223A5B}" type="datetimeFigureOut">
              <a:rPr lang="de-DE" smtClean="0"/>
              <a:t>02.10.2019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A7847-F409-1A4F-A074-0F8A0FFC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AB65D-4D64-8242-9BD4-B5F8D01A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96EA8-EB31-2649-94CA-872295C7C2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749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9.png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png"/><Relationship Id="rId25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image" Target="../media/image12.png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8.png"/><Relationship Id="rId23" Type="http://schemas.openxmlformats.org/officeDocument/2006/relationships/image" Target="../media/image11.png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2.png"/>
          <p:cNvPicPr/>
          <p:nvPr/>
        </p:nvPicPr>
        <p:blipFill>
          <a:blip r:embed="rId14"/>
          <a:stretch/>
        </p:blipFill>
        <p:spPr>
          <a:xfrm>
            <a:off x="7667640" y="341280"/>
            <a:ext cx="1078920" cy="489960"/>
          </a:xfrm>
          <a:prstGeom prst="rect">
            <a:avLst/>
          </a:prstGeom>
          <a:ln w="12600">
            <a:noFill/>
          </a:ln>
        </p:spPr>
      </p:pic>
      <p:pic>
        <p:nvPicPr>
          <p:cNvPr id="15" name="image3.png"/>
          <p:cNvPicPr/>
          <p:nvPr/>
        </p:nvPicPr>
        <p:blipFill>
          <a:blip r:embed="rId15"/>
          <a:stretch/>
        </p:blipFill>
        <p:spPr>
          <a:xfrm>
            <a:off x="8267400" y="6430320"/>
            <a:ext cx="738000" cy="185400"/>
          </a:xfrm>
          <a:prstGeom prst="rect">
            <a:avLst/>
          </a:prstGeom>
          <a:ln w="12600">
            <a:noFill/>
          </a:ln>
        </p:spPr>
      </p:pic>
      <p:pic>
        <p:nvPicPr>
          <p:cNvPr id="2" name="image9.png"/>
          <p:cNvPicPr/>
          <p:nvPr/>
        </p:nvPicPr>
        <p:blipFill>
          <a:blip r:embed="rId16"/>
          <a:stretch/>
        </p:blipFill>
        <p:spPr>
          <a:xfrm>
            <a:off x="0" y="-3240"/>
            <a:ext cx="9138600" cy="6865200"/>
          </a:xfrm>
          <a:prstGeom prst="rect">
            <a:avLst/>
          </a:prstGeom>
          <a:ln w="12600">
            <a:noFill/>
          </a:ln>
        </p:spPr>
      </p:pic>
      <p:sp>
        <p:nvSpPr>
          <p:cNvPr id="3" name="CustomShape 1"/>
          <p:cNvSpPr/>
          <p:nvPr/>
        </p:nvSpPr>
        <p:spPr>
          <a:xfrm>
            <a:off x="396720" y="6475320"/>
            <a:ext cx="3664800" cy="241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Arial"/>
              </a:rPr>
              <a:t>KIT – University of the State of Baden-Wuerttemberg and </a:t>
            </a:r>
            <a:endParaRPr lang="de-DE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Arial"/>
              </a:rPr>
              <a:t>National Research Center of the Helmholtz Association</a:t>
            </a:r>
            <a:endParaRPr lang="de-DE" sz="800" b="0" strike="noStrike" spc="-1">
              <a:latin typeface="Arial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385920" y="3289680"/>
            <a:ext cx="4531680" cy="302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  <a:ea typeface="Arial"/>
              </a:rPr>
              <a:t>INSTITUTE OF TELEMATICS, </a:t>
            </a:r>
            <a:endParaRPr lang="de-DE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  <a:ea typeface="Arial"/>
              </a:rPr>
              <a:t>CHAIR FOR PERVASIVE COMPUTING SYSTEMS / TECO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7318440" y="6497640"/>
            <a:ext cx="1721880" cy="241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de-DE" sz="1600" b="1" strike="noStrike" spc="-1">
                <a:solidFill>
                  <a:srgbClr val="FFFFFF"/>
                </a:solidFill>
                <a:latin typeface="Arial"/>
                <a:ea typeface="Arial"/>
              </a:rPr>
              <a:t>www.kit.edu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6" name="image10.png"/>
          <p:cNvPicPr/>
          <p:nvPr/>
        </p:nvPicPr>
        <p:blipFill>
          <a:blip r:embed="rId17"/>
          <a:stretch/>
        </p:blipFill>
        <p:spPr>
          <a:xfrm>
            <a:off x="395280" y="333360"/>
            <a:ext cx="1613880" cy="742320"/>
          </a:xfrm>
          <a:prstGeom prst="rect">
            <a:avLst/>
          </a:prstGeom>
          <a:ln w="12600">
            <a:noFill/>
          </a:ln>
        </p:spPr>
      </p:pic>
      <p:sp>
        <p:nvSpPr>
          <p:cNvPr id="7" name="CustomShape 4"/>
          <p:cNvSpPr/>
          <p:nvPr/>
        </p:nvSpPr>
        <p:spPr>
          <a:xfrm>
            <a:off x="6300360" y="985680"/>
            <a:ext cx="2584440" cy="133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12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Arial"/>
              </a:rPr>
              <a:t>Pervasive Computing Systems </a:t>
            </a:r>
            <a:r>
              <a:rPr lang="de-DE" sz="800" b="0" strike="noStrike" spc="-1">
                <a:solidFill>
                  <a:srgbClr val="009682"/>
                </a:solidFill>
                <a:latin typeface="Arial"/>
                <a:ea typeface="Arial"/>
              </a:rPr>
              <a:t>·</a:t>
            </a:r>
            <a:r>
              <a:rPr lang="de-DE" sz="8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de-DE" sz="800" b="0" strike="noStrike" spc="-1">
                <a:solidFill>
                  <a:srgbClr val="007162"/>
                </a:solidFill>
                <a:latin typeface="Arial"/>
                <a:ea typeface="Arial"/>
              </a:rPr>
              <a:t>www.teco.kit.edu</a:t>
            </a:r>
            <a:endParaRPr lang="de-DE" sz="800" b="0" strike="noStrike" spc="-1">
              <a:latin typeface="Arial"/>
            </a:endParaRPr>
          </a:p>
        </p:txBody>
      </p:sp>
      <p:pic>
        <p:nvPicPr>
          <p:cNvPr id="8" name="image11.png"/>
          <p:cNvPicPr/>
          <p:nvPr/>
        </p:nvPicPr>
        <p:blipFill>
          <a:blip r:embed="rId18"/>
          <a:stretch/>
        </p:blipFill>
        <p:spPr>
          <a:xfrm>
            <a:off x="6444360" y="332640"/>
            <a:ext cx="2251440" cy="570600"/>
          </a:xfrm>
          <a:prstGeom prst="rect">
            <a:avLst/>
          </a:prstGeom>
          <a:ln w="12600">
            <a:noFill/>
          </a:ln>
        </p:spPr>
      </p:pic>
      <p:sp>
        <p:nvSpPr>
          <p:cNvPr id="9" name="CustomShape 5"/>
          <p:cNvSpPr/>
          <p:nvPr/>
        </p:nvSpPr>
        <p:spPr>
          <a:xfrm>
            <a:off x="3276000" y="6437160"/>
            <a:ext cx="4458960" cy="331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/>
          <a:lstStyle/>
          <a:p>
            <a:pPr>
              <a:lnSpc>
                <a:spcPct val="100000"/>
              </a:lnSpc>
            </a:pPr>
            <a:r>
              <a:rPr lang="de-DE" sz="800" b="0" strike="noStrike" spc="-1">
                <a:solidFill>
                  <a:srgbClr val="004B41"/>
                </a:solidFill>
                <a:latin typeface="Arial"/>
                <a:ea typeface="Arial"/>
              </a:rPr>
              <a:t>This document constitutes proprietary and confidential information of TECO / KIT and may not be used, reproduced, disclosed or printed, as a whole or in part, without written permission.</a:t>
            </a:r>
            <a:endParaRPr lang="de-DE" sz="800" b="0" strike="noStrike" spc="-1">
              <a:latin typeface="Arial"/>
            </a:endParaRPr>
          </a:p>
        </p:txBody>
      </p:sp>
      <p:pic>
        <p:nvPicPr>
          <p:cNvPr id="10" name="Grafik 5"/>
          <p:cNvPicPr/>
          <p:nvPr/>
        </p:nvPicPr>
        <p:blipFill>
          <a:blip r:embed="rId19"/>
          <a:stretch/>
        </p:blipFill>
        <p:spPr>
          <a:xfrm rot="16188000">
            <a:off x="1675800" y="2531520"/>
            <a:ext cx="2480760" cy="4963320"/>
          </a:xfrm>
          <a:prstGeom prst="rect">
            <a:avLst/>
          </a:prstGeom>
          <a:ln>
            <a:noFill/>
          </a:ln>
        </p:spPr>
      </p:pic>
      <p:pic>
        <p:nvPicPr>
          <p:cNvPr id="11" name="Grafik 10"/>
          <p:cNvPicPr/>
          <p:nvPr/>
        </p:nvPicPr>
        <p:blipFill>
          <a:blip r:embed="rId20"/>
          <a:stretch/>
        </p:blipFill>
        <p:spPr>
          <a:xfrm>
            <a:off x="6109200" y="3821760"/>
            <a:ext cx="2407680" cy="2407680"/>
          </a:xfrm>
          <a:prstGeom prst="rect">
            <a:avLst/>
          </a:prstGeom>
          <a:ln>
            <a:noFill/>
          </a:ln>
        </p:spPr>
      </p:pic>
      <p:sp>
        <p:nvSpPr>
          <p:cNvPr id="12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13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1.png"/>
          <p:cNvPicPr/>
          <p:nvPr/>
        </p:nvPicPr>
        <p:blipFill>
          <a:blip r:embed="rId15"/>
          <a:stretch/>
        </p:blipFill>
        <p:spPr>
          <a:xfrm>
            <a:off x="0" y="0"/>
            <a:ext cx="9138600" cy="6852600"/>
          </a:xfrm>
          <a:prstGeom prst="rect">
            <a:avLst/>
          </a:prstGeom>
          <a:ln w="12600">
            <a:noFill/>
          </a:ln>
        </p:spPr>
      </p:pic>
      <p:pic>
        <p:nvPicPr>
          <p:cNvPr id="51" name="image2.png"/>
          <p:cNvPicPr/>
          <p:nvPr/>
        </p:nvPicPr>
        <p:blipFill>
          <a:blip r:embed="rId16"/>
          <a:stretch/>
        </p:blipFill>
        <p:spPr>
          <a:xfrm>
            <a:off x="7667640" y="341280"/>
            <a:ext cx="1078920" cy="489960"/>
          </a:xfrm>
          <a:prstGeom prst="rect">
            <a:avLst/>
          </a:prstGeom>
          <a:ln w="12600">
            <a:noFill/>
          </a:ln>
        </p:spPr>
      </p:pic>
      <p:pic>
        <p:nvPicPr>
          <p:cNvPr id="52" name="image3.png"/>
          <p:cNvPicPr/>
          <p:nvPr/>
        </p:nvPicPr>
        <p:blipFill>
          <a:blip r:embed="rId17"/>
          <a:stretch/>
        </p:blipFill>
        <p:spPr>
          <a:xfrm>
            <a:off x="8267400" y="6430320"/>
            <a:ext cx="738000" cy="185400"/>
          </a:xfrm>
          <a:prstGeom prst="rect">
            <a:avLst/>
          </a:prstGeom>
          <a:ln w="12600">
            <a:noFill/>
          </a:ln>
        </p:spPr>
      </p:pic>
      <p:sp>
        <p:nvSpPr>
          <p:cNvPr id="53" name="CustomShape 1" hidden="1"/>
          <p:cNvSpPr/>
          <p:nvPr/>
        </p:nvSpPr>
        <p:spPr>
          <a:xfrm>
            <a:off x="71280" y="2286000"/>
            <a:ext cx="9352800" cy="4495320"/>
          </a:xfrm>
          <a:prstGeom prst="rect">
            <a:avLst/>
          </a:prstGeom>
          <a:solidFill>
            <a:srgbClr val="FFFFFF"/>
          </a:solidFill>
          <a:ln w="25560">
            <a:solidFill>
              <a:srgbClr val="FF99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" name="image8.png"/>
          <p:cNvPicPr/>
          <p:nvPr/>
        </p:nvPicPr>
        <p:blipFill>
          <a:blip r:embed="rId18"/>
          <a:stretch/>
        </p:blipFill>
        <p:spPr>
          <a:xfrm>
            <a:off x="251640" y="3611520"/>
            <a:ext cx="3690360" cy="2766240"/>
          </a:xfrm>
          <a:prstGeom prst="rect">
            <a:avLst/>
          </a:prstGeom>
          <a:ln w="12600">
            <a:noFill/>
          </a:ln>
        </p:spPr>
      </p:pic>
      <p:pic>
        <p:nvPicPr>
          <p:cNvPr id="55" name="image9.png"/>
          <p:cNvPicPr/>
          <p:nvPr/>
        </p:nvPicPr>
        <p:blipFill>
          <a:blip r:embed="rId19"/>
          <a:stretch/>
        </p:blipFill>
        <p:spPr>
          <a:xfrm>
            <a:off x="0" y="-3240"/>
            <a:ext cx="9138600" cy="6865200"/>
          </a:xfrm>
          <a:prstGeom prst="rect">
            <a:avLst/>
          </a:prstGeom>
          <a:ln w="12600">
            <a:noFill/>
          </a:ln>
        </p:spPr>
      </p:pic>
      <p:sp>
        <p:nvSpPr>
          <p:cNvPr id="56" name="CustomShape 2" hidden="1"/>
          <p:cNvSpPr/>
          <p:nvPr/>
        </p:nvSpPr>
        <p:spPr>
          <a:xfrm>
            <a:off x="396720" y="6475320"/>
            <a:ext cx="3664800" cy="241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Arial"/>
              </a:rPr>
              <a:t>KIT – University of the State of Baden-Wuerttemberg and </a:t>
            </a:r>
            <a:endParaRPr lang="de-DE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Arial"/>
              </a:rPr>
              <a:t>National Research Center of the Helmholtz Association</a:t>
            </a:r>
            <a:endParaRPr lang="de-DE" sz="800" b="0" strike="noStrike" spc="-1">
              <a:latin typeface="Arial"/>
            </a:endParaRPr>
          </a:p>
        </p:txBody>
      </p:sp>
      <p:sp>
        <p:nvSpPr>
          <p:cNvPr id="57" name="CustomShape 3" hidden="1"/>
          <p:cNvSpPr/>
          <p:nvPr/>
        </p:nvSpPr>
        <p:spPr>
          <a:xfrm>
            <a:off x="385920" y="3289680"/>
            <a:ext cx="4531680" cy="302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  <a:ea typeface="Arial"/>
              </a:rPr>
              <a:t>INSTITUTE OF TELEMATICS, </a:t>
            </a:r>
            <a:endParaRPr lang="de-DE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  <a:ea typeface="Arial"/>
              </a:rPr>
              <a:t>CHAIR FOR PERVASIVE COMPUTING SYSTEMS / TECO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58" name="CustomShape 4" hidden="1"/>
          <p:cNvSpPr/>
          <p:nvPr/>
        </p:nvSpPr>
        <p:spPr>
          <a:xfrm>
            <a:off x="7318440" y="6497640"/>
            <a:ext cx="1721880" cy="241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de-DE" sz="1600" b="1" strike="noStrike" spc="-1">
                <a:solidFill>
                  <a:srgbClr val="FFFFFF"/>
                </a:solidFill>
                <a:latin typeface="Arial"/>
                <a:ea typeface="Arial"/>
              </a:rPr>
              <a:t>www.kit.edu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59" name="image10.png"/>
          <p:cNvPicPr/>
          <p:nvPr/>
        </p:nvPicPr>
        <p:blipFill>
          <a:blip r:embed="rId20"/>
          <a:stretch/>
        </p:blipFill>
        <p:spPr>
          <a:xfrm>
            <a:off x="395280" y="333360"/>
            <a:ext cx="1613880" cy="742320"/>
          </a:xfrm>
          <a:prstGeom prst="rect">
            <a:avLst/>
          </a:prstGeom>
          <a:ln w="12600">
            <a:noFill/>
          </a:ln>
        </p:spPr>
      </p:pic>
      <p:sp>
        <p:nvSpPr>
          <p:cNvPr id="60" name="CustomShape 5" hidden="1"/>
          <p:cNvSpPr/>
          <p:nvPr/>
        </p:nvSpPr>
        <p:spPr>
          <a:xfrm>
            <a:off x="6300360" y="985680"/>
            <a:ext cx="2584440" cy="133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12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Arial"/>
              </a:rPr>
              <a:t>Pervasive Computing Systems </a:t>
            </a:r>
            <a:r>
              <a:rPr lang="de-DE" sz="800" b="0" strike="noStrike" spc="-1">
                <a:solidFill>
                  <a:srgbClr val="009682"/>
                </a:solidFill>
                <a:latin typeface="Arial"/>
                <a:ea typeface="Arial"/>
              </a:rPr>
              <a:t>·</a:t>
            </a:r>
            <a:r>
              <a:rPr lang="de-DE" sz="8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de-DE" sz="800" b="0" strike="noStrike" spc="-1">
                <a:solidFill>
                  <a:srgbClr val="007162"/>
                </a:solidFill>
                <a:latin typeface="Arial"/>
                <a:ea typeface="Arial"/>
              </a:rPr>
              <a:t>www.teco.kit.edu</a:t>
            </a:r>
            <a:endParaRPr lang="de-DE" sz="800" b="0" strike="noStrike" spc="-1">
              <a:latin typeface="Arial"/>
            </a:endParaRPr>
          </a:p>
        </p:txBody>
      </p:sp>
      <p:pic>
        <p:nvPicPr>
          <p:cNvPr id="61" name="image11.png"/>
          <p:cNvPicPr/>
          <p:nvPr/>
        </p:nvPicPr>
        <p:blipFill>
          <a:blip r:embed="rId21"/>
          <a:stretch/>
        </p:blipFill>
        <p:spPr>
          <a:xfrm>
            <a:off x="6444360" y="332640"/>
            <a:ext cx="2251440" cy="570600"/>
          </a:xfrm>
          <a:prstGeom prst="rect">
            <a:avLst/>
          </a:prstGeom>
          <a:ln w="12600">
            <a:noFill/>
          </a:ln>
        </p:spPr>
      </p:pic>
      <p:sp>
        <p:nvSpPr>
          <p:cNvPr id="62" name="CustomShape 6" hidden="1"/>
          <p:cNvSpPr/>
          <p:nvPr/>
        </p:nvSpPr>
        <p:spPr>
          <a:xfrm>
            <a:off x="3276000" y="6437160"/>
            <a:ext cx="4458960" cy="331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/>
          <a:lstStyle/>
          <a:p>
            <a:pPr>
              <a:lnSpc>
                <a:spcPct val="100000"/>
              </a:lnSpc>
            </a:pPr>
            <a:r>
              <a:rPr lang="de-DE" sz="800" b="0" strike="noStrike" spc="-1">
                <a:solidFill>
                  <a:srgbClr val="004B41"/>
                </a:solidFill>
                <a:latin typeface="Arial"/>
                <a:ea typeface="Arial"/>
              </a:rPr>
              <a:t>This document constitutes proprietary and confidential information of TECO / KIT and may not be used, reproduced, disclosed or printed, as a whole or in part, without written permission.</a:t>
            </a:r>
            <a:endParaRPr lang="de-DE" sz="800" b="0" strike="noStrike" spc="-1">
              <a:latin typeface="Arial"/>
            </a:endParaRPr>
          </a:p>
        </p:txBody>
      </p:sp>
      <p:pic>
        <p:nvPicPr>
          <p:cNvPr id="63" name="image12.png"/>
          <p:cNvPicPr/>
          <p:nvPr/>
        </p:nvPicPr>
        <p:blipFill>
          <a:blip r:embed="rId22"/>
          <a:stretch/>
        </p:blipFill>
        <p:spPr>
          <a:xfrm>
            <a:off x="3906720" y="3756960"/>
            <a:ext cx="1761840" cy="806760"/>
          </a:xfrm>
          <a:prstGeom prst="rect">
            <a:avLst/>
          </a:prstGeom>
          <a:ln w="12600">
            <a:noFill/>
          </a:ln>
        </p:spPr>
      </p:pic>
      <p:pic>
        <p:nvPicPr>
          <p:cNvPr id="64" name="image13.png"/>
          <p:cNvPicPr/>
          <p:nvPr/>
        </p:nvPicPr>
        <p:blipFill>
          <a:blip r:embed="rId23"/>
          <a:stretch/>
        </p:blipFill>
        <p:spPr>
          <a:xfrm>
            <a:off x="3868560" y="4599000"/>
            <a:ext cx="1828800" cy="1020240"/>
          </a:xfrm>
          <a:prstGeom prst="rect">
            <a:avLst/>
          </a:prstGeom>
          <a:ln w="12600">
            <a:noFill/>
          </a:ln>
        </p:spPr>
      </p:pic>
      <p:pic>
        <p:nvPicPr>
          <p:cNvPr id="65" name="image14.png"/>
          <p:cNvPicPr/>
          <p:nvPr/>
        </p:nvPicPr>
        <p:blipFill>
          <a:blip r:embed="rId24"/>
          <a:stretch/>
        </p:blipFill>
        <p:spPr>
          <a:xfrm>
            <a:off x="5684040" y="3695760"/>
            <a:ext cx="1330920" cy="1776240"/>
          </a:xfrm>
          <a:prstGeom prst="rect">
            <a:avLst/>
          </a:prstGeom>
          <a:ln w="12600">
            <a:noFill/>
          </a:ln>
        </p:spPr>
      </p:pic>
      <p:pic>
        <p:nvPicPr>
          <p:cNvPr id="66" name="image15.png"/>
          <p:cNvPicPr/>
          <p:nvPr/>
        </p:nvPicPr>
        <p:blipFill>
          <a:blip r:embed="rId25"/>
          <a:stretch/>
        </p:blipFill>
        <p:spPr>
          <a:xfrm>
            <a:off x="7092360" y="3714840"/>
            <a:ext cx="1903320" cy="1757160"/>
          </a:xfrm>
          <a:prstGeom prst="rect">
            <a:avLst/>
          </a:prstGeom>
          <a:ln w="12600">
            <a:noFill/>
          </a:ln>
        </p:spPr>
      </p:pic>
      <p:pic>
        <p:nvPicPr>
          <p:cNvPr id="67" name="image16.png"/>
          <p:cNvPicPr/>
          <p:nvPr/>
        </p:nvPicPr>
        <p:blipFill>
          <a:blip r:embed="rId26"/>
          <a:stretch/>
        </p:blipFill>
        <p:spPr>
          <a:xfrm>
            <a:off x="3947040" y="5721120"/>
            <a:ext cx="5065200" cy="574560"/>
          </a:xfrm>
          <a:prstGeom prst="rect">
            <a:avLst/>
          </a:prstGeom>
          <a:ln w="12600">
            <a:noFill/>
          </a:ln>
        </p:spPr>
      </p:pic>
      <p:pic>
        <p:nvPicPr>
          <p:cNvPr id="68" name="image1.png"/>
          <p:cNvPicPr/>
          <p:nvPr/>
        </p:nvPicPr>
        <p:blipFill>
          <a:blip r:embed="rId15"/>
          <a:stretch/>
        </p:blipFill>
        <p:spPr>
          <a:xfrm>
            <a:off x="0" y="0"/>
            <a:ext cx="9138600" cy="6852600"/>
          </a:xfrm>
          <a:prstGeom prst="rect">
            <a:avLst/>
          </a:prstGeom>
          <a:ln w="12600">
            <a:noFill/>
          </a:ln>
        </p:spPr>
      </p:pic>
      <p:pic>
        <p:nvPicPr>
          <p:cNvPr id="69" name="image2.png"/>
          <p:cNvPicPr/>
          <p:nvPr/>
        </p:nvPicPr>
        <p:blipFill>
          <a:blip r:embed="rId16"/>
          <a:stretch/>
        </p:blipFill>
        <p:spPr>
          <a:xfrm>
            <a:off x="7667640" y="341280"/>
            <a:ext cx="1078920" cy="489960"/>
          </a:xfrm>
          <a:prstGeom prst="rect">
            <a:avLst/>
          </a:prstGeom>
          <a:ln w="12600">
            <a:noFill/>
          </a:ln>
        </p:spPr>
      </p:pic>
      <p:pic>
        <p:nvPicPr>
          <p:cNvPr id="70" name="image3.png"/>
          <p:cNvPicPr/>
          <p:nvPr/>
        </p:nvPicPr>
        <p:blipFill>
          <a:blip r:embed="rId17"/>
          <a:stretch/>
        </p:blipFill>
        <p:spPr>
          <a:xfrm>
            <a:off x="8267400" y="6430320"/>
            <a:ext cx="738000" cy="185400"/>
          </a:xfrm>
          <a:prstGeom prst="rect">
            <a:avLst/>
          </a:prstGeom>
          <a:ln w="12600">
            <a:noFill/>
          </a:ln>
        </p:spPr>
      </p:pic>
      <p:sp>
        <p:nvSpPr>
          <p:cNvPr id="71" name="CustomShape 7"/>
          <p:cNvSpPr/>
          <p:nvPr/>
        </p:nvSpPr>
        <p:spPr>
          <a:xfrm>
            <a:off x="8204400" y="6620400"/>
            <a:ext cx="942840" cy="194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000" tIns="45000" rIns="45000" bIns="45000"/>
          <a:lstStyle/>
          <a:p>
            <a:pPr>
              <a:lnSpc>
                <a:spcPct val="100000"/>
              </a:lnSpc>
            </a:pPr>
            <a:r>
              <a:rPr lang="de-DE" sz="700" b="0" strike="noStrike" spc="-1">
                <a:solidFill>
                  <a:srgbClr val="004B41"/>
                </a:solidFill>
                <a:latin typeface="Consolas"/>
                <a:ea typeface="Consolas"/>
              </a:rPr>
              <a:t>www.teco.kit.edu</a:t>
            </a:r>
            <a:endParaRPr lang="de-DE" sz="700" b="0" strike="noStrike" spc="-1">
              <a:latin typeface="Arial"/>
            </a:endParaRPr>
          </a:p>
        </p:txBody>
      </p:sp>
      <p:sp>
        <p:nvSpPr>
          <p:cNvPr id="72" name="CustomShape 8"/>
          <p:cNvSpPr/>
          <p:nvPr/>
        </p:nvSpPr>
        <p:spPr>
          <a:xfrm>
            <a:off x="6588360" y="6390360"/>
            <a:ext cx="1516680" cy="408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de-DE" sz="900" b="0" strike="noStrike" spc="-1">
                <a:solidFill>
                  <a:srgbClr val="004B41"/>
                </a:solidFill>
                <a:latin typeface="Arial"/>
                <a:ea typeface="Arial"/>
              </a:rPr>
              <a:t>© 2012-2019 KIT, TECO </a:t>
            </a:r>
            <a:endParaRPr lang="de-DE" sz="900" b="0" strike="noStrike" spc="-1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de-DE" sz="900" b="0" strike="noStrike" spc="-1">
                <a:solidFill>
                  <a:srgbClr val="004B41"/>
                </a:solidFill>
                <a:latin typeface="Arial"/>
                <a:ea typeface="Arial"/>
              </a:rPr>
              <a:t>Proprietary and Confidential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73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74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324000" y="2243880"/>
            <a:ext cx="1218600" cy="402840"/>
          </a:xfrm>
          <a:prstGeom prst="rect">
            <a:avLst/>
          </a:prstGeom>
          <a:solidFill>
            <a:srgbClr val="FFFFFF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2"/>
          <p:cNvSpPr/>
          <p:nvPr/>
        </p:nvSpPr>
        <p:spPr>
          <a:xfrm>
            <a:off x="933300" y="1136160"/>
            <a:ext cx="7012560" cy="151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de-DE" sz="2800" b="1" strike="noStrike" spc="-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DejaVu Sans"/>
              </a:rPr>
              <a:t>DISKUSSION</a:t>
            </a:r>
          </a:p>
          <a:p>
            <a:pPr algn="ctr">
              <a:lnSpc>
                <a:spcPct val="100000"/>
              </a:lnSpc>
            </a:pPr>
            <a:r>
              <a:rPr lang="de-DE" sz="2800" b="1" strike="noStrike" spc="-1" dirty="0" err="1" smtClean="0">
                <a:solidFill>
                  <a:srgbClr val="000000"/>
                </a:solidFill>
                <a:latin typeface="+mj-lt"/>
                <a:ea typeface="DejaVu Sans"/>
              </a:rPr>
              <a:t>Verschnittoptimierung</a:t>
            </a:r>
            <a:r>
              <a:rPr lang="de-DE" sz="2800" b="1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 für 2D-Laserschneidmaschinen mit Methoden des maschinellen Lernens</a:t>
            </a:r>
            <a:endParaRPr lang="de-DE" sz="2800" b="0" strike="noStrike" spc="-1" dirty="0">
              <a:latin typeface="+mj-lt"/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3804680" y="2821680"/>
            <a:ext cx="52207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de-DE" sz="1800" b="0" strike="noStrike" spc="-1" dirty="0">
                <a:latin typeface="Arial"/>
              </a:rPr>
              <a:t>Dr. Johannes </a:t>
            </a:r>
            <a:r>
              <a:rPr lang="de-DE" sz="1800" b="0" strike="noStrike" spc="-1" dirty="0" err="1">
                <a:latin typeface="Arial"/>
              </a:rPr>
              <a:t>Riesterer</a:t>
            </a:r>
            <a:r>
              <a:rPr lang="de-DE" sz="1800" b="0" strike="noStrike" spc="-1" dirty="0">
                <a:latin typeface="Arial"/>
              </a:rPr>
              <a:t>, </a:t>
            </a:r>
            <a:r>
              <a:rPr lang="de-DE" sz="1800" b="0" strike="noStrike" spc="-1" dirty="0" err="1">
                <a:latin typeface="Arial"/>
              </a:rPr>
              <a:t>Yiran</a:t>
            </a:r>
            <a:r>
              <a:rPr lang="de-DE" sz="1800" b="0" strike="noStrike" spc="-1" dirty="0">
                <a:latin typeface="Arial"/>
              </a:rPr>
              <a:t> Huang, </a:t>
            </a:r>
            <a:r>
              <a:rPr lang="de-DE" sz="1800" b="0" strike="noStrike" spc="-1" dirty="0" err="1">
                <a:latin typeface="Arial"/>
              </a:rPr>
              <a:t>Yexu</a:t>
            </a:r>
            <a:r>
              <a:rPr lang="de-DE" sz="1800" b="0" strike="noStrike" spc="-1" dirty="0">
                <a:latin typeface="Arial"/>
              </a:rPr>
              <a:t> Zhou.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2"/>
          <p:cNvSpPr/>
          <p:nvPr/>
        </p:nvSpPr>
        <p:spPr>
          <a:xfrm>
            <a:off x="269394" y="-62115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Diskussion</a:t>
            </a:r>
            <a:endParaRPr lang="de-DE" sz="4400" spc="-1" dirty="0"/>
          </a:p>
        </p:txBody>
      </p:sp>
      <p:sp>
        <p:nvSpPr>
          <p:cNvPr id="3" name="Textfeld 2"/>
          <p:cNvSpPr txBox="1"/>
          <p:nvPr/>
        </p:nvSpPr>
        <p:spPr>
          <a:xfrm>
            <a:off x="1106424" y="1636776"/>
            <a:ext cx="3777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New Dataset :</a:t>
            </a:r>
            <a:r>
              <a:rPr lang="en-US" altLang="zh-CN" dirty="0" err="1"/>
              <a:t>Wiederholter</a:t>
            </a:r>
            <a:r>
              <a:rPr lang="en-US" altLang="zh-CN" dirty="0"/>
              <a:t> </a:t>
            </a:r>
            <a:r>
              <a:rPr lang="en-US" altLang="zh-CN" dirty="0" smtClean="0"/>
              <a:t>Wert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 smtClean="0"/>
              <a:t> RL 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27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de-DE" sz="4400" spc="-1" dirty="0">
                <a:solidFill>
                  <a:srgbClr val="000000"/>
                </a:solidFill>
              </a:rPr>
              <a:t>Modellierung</a:t>
            </a:r>
            <a:endParaRPr lang="de-DE" sz="4400" spc="-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CustomShape 4"/>
              <p:cNvSpPr/>
              <p:nvPr/>
            </p:nvSpPr>
            <p:spPr>
              <a:xfrm>
                <a:off x="357300" y="1603252"/>
                <a:ext cx="8545400" cy="9819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Gesucht: Für gegebene Konfiguration </a:t>
                </a:r>
                <a14:m>
                  <m:oMath xmlns:m="http://schemas.openxmlformats.org/officeDocument/2006/math">
                    <m:r>
                      <a:rPr lang="de-DE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𝐷</m:t>
                    </m:r>
                  </m:oMath>
                </a14:m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eine Permutation</a:t>
                </a:r>
                <a:r>
                  <a:rPr lang="de-DE" spc="-1" dirty="0">
                    <a:latin typeface="Arial"/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de-DE" sz="1800" b="0" strike="noStrike" spc="-1" dirty="0">
                    <a:solidFill>
                      <a:srgbClr val="000000"/>
                    </a:solidFill>
                    <a:ea typeface="DejaVu Sans"/>
                  </a:rPr>
                  <a:t>			</a:t>
                </a:r>
                <a14:m>
                  <m:oMath xmlns:m="http://schemas.openxmlformats.org/officeDocument/2006/math">
                    <m:r>
                      <a:rPr lang="de-DE" sz="1800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𝝈</m:t>
                    </m:r>
                    <m:d>
                      <m:dPr>
                        <m:ctrlP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dPr>
                      <m:e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𝑫</m:t>
                        </m:r>
                      </m:e>
                    </m:d>
                    <m:r>
                      <a:rPr lang="de-DE" sz="1800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≔(</m:t>
                    </m:r>
                    <m:sSub>
                      <m:sSubPr>
                        <m:ctrlP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sSubPr>
                      <m:e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𝑺</m:t>
                        </m:r>
                      </m:e>
                      <m:sub>
                        <m: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de-DE" b="1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lang="de-DE" b="1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b="1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de-DE" b="1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sub>
                    </m:sSub>
                    <m:r>
                      <a:rPr lang="de-DE" sz="1800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)</m:t>
                    </m:r>
                  </m:oMath>
                </a14:m>
                <a:r>
                  <a:rPr lang="de-DE" b="1" spc="-1" dirty="0">
                    <a:solidFill>
                      <a:srgbClr val="000000"/>
                    </a:solidFill>
                  </a:rPr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de-DE" spc="-1" dirty="0">
                    <a:solidFill>
                      <a:srgbClr val="000000"/>
                    </a:solidFill>
                  </a:rPr>
                  <a:t>der Schablonen, </a:t>
                </a: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so dass eine Bewertungsfunktion </a:t>
                </a:r>
                <a14:m>
                  <m:oMath xmlns:m="http://schemas.openxmlformats.org/officeDocument/2006/math">
                    <m:r>
                      <a:rPr lang="de-DE" sz="1800" b="1" i="0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𝐋</m:t>
                    </m:r>
                    <m:d>
                      <m:dPr>
                        <m:ctrlP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dPr>
                      <m:e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𝑵</m:t>
                        </m:r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(</m:t>
                        </m:r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𝝈</m:t>
                        </m:r>
                        <m:d>
                          <m:dPr>
                            <m:ctrlPr>
                              <a:rPr lang="de-DE" sz="1800" b="1" i="1" strike="noStrike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jaVu Sans"/>
                              </a:rPr>
                            </m:ctrlPr>
                          </m:dPr>
                          <m:e>
                            <m:r>
                              <a:rPr lang="de-DE" sz="1800" b="1" i="1" strike="noStrike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DejaVu Sans"/>
                              </a:rPr>
                              <m:t>𝑫</m:t>
                            </m:r>
                          </m:e>
                        </m:d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)</m:t>
                        </m:r>
                      </m:e>
                    </m:d>
                    <m:r>
                      <a:rPr lang="de-DE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 </m:t>
                    </m:r>
                  </m:oMath>
                </a14:m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minimal wird. </a:t>
                </a:r>
                <a:endParaRPr lang="de-DE" sz="18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25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00" y="1603252"/>
                <a:ext cx="8545400" cy="981908"/>
              </a:xfrm>
              <a:prstGeom prst="rect">
                <a:avLst/>
              </a:prstGeom>
              <a:blipFill>
                <a:blip r:embed="rId2"/>
                <a:stretch>
                  <a:fillRect l="-445" t="-2532" b="-25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Modellierung</a:t>
            </a:r>
            <a:endParaRPr lang="de-DE" sz="4400" spc="-1" dirty="0"/>
          </a:p>
        </p:txBody>
      </p:sp>
      <p:sp>
        <p:nvSpPr>
          <p:cNvPr id="133" name="CustomShape 3"/>
          <p:cNvSpPr/>
          <p:nvPr/>
        </p:nvSpPr>
        <p:spPr>
          <a:xfrm>
            <a:off x="2736000" y="3024000"/>
            <a:ext cx="1796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ustomShape 4"/>
              <p:cNvSpPr/>
              <p:nvPr/>
            </p:nvSpPr>
            <p:spPr>
              <a:xfrm>
                <a:off x="347400" y="1669680"/>
                <a:ext cx="8363520" cy="3585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800" b="1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„Klassisches“ Optimierungsproblem:</a:t>
                </a:r>
                <a:endParaRPr lang="de-DE" sz="1800" b="1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de-DE" sz="1800" b="0" strike="noStrike" spc="-1" dirty="0">
                  <a:latin typeface="Arial"/>
                </a:endParaRPr>
              </a:p>
              <a:p>
                <a:pPr lvl="1"/>
                <a:r>
                  <a:rPr lang="de-DE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Optimierungsverfahren: </a:t>
                </a:r>
                <a14:m>
                  <m:oMath xmlns:m="http://schemas.openxmlformats.org/officeDocument/2006/math">
                    <m:r>
                      <a:rPr lang="de-DE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𝑶</m:t>
                    </m:r>
                    <m:d>
                      <m:dPr>
                        <m:ctrlPr>
                          <a:rPr lang="de-DE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dPr>
                      <m:e>
                        <m:r>
                          <a:rPr lang="de-DE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𝑫</m:t>
                        </m:r>
                      </m:e>
                    </m:d>
                    <m:r>
                      <a:rPr lang="de-DE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→</m:t>
                    </m:r>
                    <m:r>
                      <m:rPr>
                        <m:lit/>
                      </m:rPr>
                      <a:rPr lang="de-DE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 </m:t>
                    </m:r>
                    <m:limLow>
                      <m:limLowPr>
                        <m:ctrlPr>
                          <a:rPr lang="de-DE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limLowPr>
                      <m:e>
                        <m:r>
                          <a:rPr lang="de-DE" b="1" i="0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𝐦𝐢𝐧</m:t>
                        </m:r>
                      </m:e>
                      <m:lim>
                        <m:r>
                          <a:rPr lang="de-DE" b="1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lim>
                    </m:limLow>
                    <m:r>
                      <a:rPr lang="de-DE" b="1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de-DE" b="1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  <m: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de-DE" b="1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.</a:t>
                </a:r>
                <a:endParaRPr lang="de-DE" b="1" strike="noStrike" spc="-1" dirty="0">
                  <a:latin typeface="Arial"/>
                </a:endParaRPr>
              </a:p>
              <a:p>
                <a:pPr lvl="1"/>
                <a:endParaRPr lang="de-DE" b="0" strike="noStrike" spc="-1" dirty="0">
                  <a:latin typeface="Arial"/>
                </a:endParaRPr>
              </a:p>
              <a:p>
                <a:pPr lvl="1"/>
                <a:r>
                  <a:rPr lang="de-DE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Zum Beispiel </a:t>
                </a:r>
                <a14:m>
                  <m:oMath xmlns:m="http://schemas.openxmlformats.org/officeDocument/2006/math">
                    <m:r>
                      <a:rPr lang="de-DE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𝑂</m:t>
                    </m:r>
                  </m:oMath>
                </a14:m>
                <a:r>
                  <a:rPr lang="de-DE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:=genetischer Algorithmus - „kleine Variationen der Eingabe“.</a:t>
                </a:r>
                <a:endParaRPr lang="de-DE" b="0" strike="noStrike" spc="-1" dirty="0">
                  <a:latin typeface="Arial"/>
                </a:endParaRPr>
              </a:p>
              <a:p>
                <a:pPr lvl="1"/>
                <a:endParaRPr lang="de-DE" b="0" strike="noStrike" spc="-1" dirty="0">
                  <a:latin typeface="Arial"/>
                </a:endParaRPr>
              </a:p>
              <a:p>
                <a:pPr lvl="1"/>
                <a:r>
                  <a:rPr lang="de-DE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Problem: Lange Rechenzeiten bei jeder neuen Konfiguration </a:t>
                </a:r>
                <a14:m>
                  <m:oMath xmlns:m="http://schemas.openxmlformats.org/officeDocument/2006/math">
                    <m:r>
                      <a:rPr lang="de-DE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𝐷</m:t>
                    </m:r>
                  </m:oMath>
                </a14:m>
                <a:r>
                  <a:rPr lang="de-DE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.  </a:t>
                </a:r>
                <a:endParaRPr lang="de-DE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de-DE" sz="18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34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00" y="1669680"/>
                <a:ext cx="8363520" cy="3585240"/>
              </a:xfrm>
              <a:prstGeom prst="rect">
                <a:avLst/>
              </a:prstGeom>
              <a:blipFill>
                <a:blip r:embed="rId2"/>
                <a:stretch>
                  <a:fillRect l="-455" t="-3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de-DE" sz="4400" spc="-1" dirty="0">
                <a:solidFill>
                  <a:srgbClr val="000000"/>
                </a:solidFill>
              </a:rPr>
              <a:t>Modellierung</a:t>
            </a:r>
            <a:endParaRPr lang="de-DE" sz="4400" spc="-1" dirty="0"/>
          </a:p>
        </p:txBody>
      </p:sp>
      <p:sp>
        <p:nvSpPr>
          <p:cNvPr id="139" name="CustomShape 3"/>
          <p:cNvSpPr/>
          <p:nvPr/>
        </p:nvSpPr>
        <p:spPr>
          <a:xfrm>
            <a:off x="2736000" y="3024000"/>
            <a:ext cx="1796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ustomShape 4"/>
              <p:cNvSpPr/>
              <p:nvPr/>
            </p:nvSpPr>
            <p:spPr>
              <a:xfrm>
                <a:off x="347400" y="1669680"/>
                <a:ext cx="8363520" cy="3672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b="1" spc="-1" dirty="0">
                    <a:solidFill>
                      <a:srgbClr val="000000"/>
                    </a:solidFill>
                    <a:ea typeface="Noto Sans CJK SC Regular"/>
                  </a:rPr>
                  <a:t>Modellgestützte Optimierung</a:t>
                </a:r>
                <a:r>
                  <a:rPr lang="de-DE" sz="1800" b="1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:</a:t>
                </a:r>
                <a:endParaRPr lang="de-DE" sz="1800" b="1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de-DE" sz="1800" b="0" strike="noStrike" spc="-1" dirty="0">
                  <a:latin typeface="Arial"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Trainiere 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sSubPr>
                      <m:e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𝑴</m:t>
                        </m:r>
                      </m:e>
                      <m:sub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de-DE" sz="1800" b="1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</a:t>
                </a: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für den Konfigurationsraum </a:t>
                </a:r>
                <a14:m>
                  <m:oMath xmlns:m="http://schemas.openxmlformats.org/officeDocument/2006/math">
                    <m:r>
                      <a:rPr lang="de-DE" sz="1800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𝑲</m:t>
                    </m:r>
                    <m:r>
                      <a:rPr lang="de-DE" sz="1800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≔ </m:t>
                    </m:r>
                    <m:r>
                      <m:rPr>
                        <m:lit/>
                      </m:rPr>
                      <a:rPr lang="de-DE" sz="1800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{</m:t>
                    </m:r>
                    <m:r>
                      <a:rPr lang="de-DE" sz="1800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𝝈</m:t>
                    </m:r>
                    <m:d>
                      <m:dPr>
                        <m:ctrlP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dPr>
                      <m:e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𝑫</m:t>
                        </m:r>
                      </m:e>
                    </m:d>
                    <m:sSub>
                      <m:sSubPr>
                        <m:ctrlP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}</m:t>
                        </m:r>
                      </m:e>
                      <m:sub>
                        <m:r>
                          <a:rPr lang="de-DE" b="1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1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de-DE" b="1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de-DE" b="1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de-DE" sz="1800" b="0" strike="noStrike" spc="-1" dirty="0">
                    <a:latin typeface="Arial"/>
                  </a:rPr>
                  <a:t>, </a:t>
                </a:r>
                <a:r>
                  <a:rPr lang="de-D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welches</a:t>
                </a: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 für Eingabe </a:t>
                </a:r>
                <a14:m>
                  <m:oMath xmlns:m="http://schemas.openxmlformats.org/officeDocument/2006/math">
                    <m:r>
                      <a:rPr lang="de-DE" b="1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de-DE" b="1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</m:oMath>
                </a14:m>
                <a:r>
                  <a:rPr lang="de-DE" sz="1800" b="1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 </a:t>
                </a: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Bewertung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de-DE" b="1" i="0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sub>
                    </m:sSub>
                    <m:d>
                      <m:dPr>
                        <m:ctrlP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de-DE" b="1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</m:e>
                    </m:d>
                    <m:r>
                      <a:rPr lang="de-DE" b="1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de-DE" b="1" i="0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de-DE" b="1" i="0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1" i="0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𝐋</m:t>
                    </m:r>
                    <m:d>
                      <m:dPr>
                        <m:ctrlP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1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d>
                          <m:dPr>
                            <m:ctrlPr>
                              <a:rPr lang="de-DE" b="1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  <m:r>
                          <a:rPr lang="de-DE" b="1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de-DE" sz="1800" b="1" strike="noStrike" spc="-1" dirty="0">
                    <a:latin typeface="Arial"/>
                  </a:rPr>
                  <a:t> </a:t>
                </a:r>
                <a:r>
                  <a:rPr lang="de-DE" sz="1800" b="0" strike="noStrike" spc="-1" dirty="0">
                    <a:latin typeface="Arial"/>
                  </a:rPr>
                  <a:t>ausgibt.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de-DE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44⋅2</m:t>
                            </m:r>
                          </m:e>
                        </m:d>
                      </m:e>
                      <m:sup>
                        <m:r>
                          <a:rPr lang="de-DE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de-DE" spc="-1" dirty="0">
                    <a:latin typeface="Arial"/>
                  </a:rPr>
                  <a:t> (Anzahl versch. Schablonen, Rotation, </a:t>
                </a:r>
                <a:r>
                  <a:rPr lang="de-DE" spc="-1" dirty="0" err="1">
                    <a:latin typeface="Arial"/>
                  </a:rPr>
                  <a:t>Nesting</a:t>
                </a:r>
                <a:r>
                  <a:rPr lang="de-DE" spc="-1" dirty="0">
                    <a:latin typeface="Arial"/>
                  </a:rPr>
                  <a:t>)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de-DE" sz="1800" b="0" strike="noStrike" spc="-1" dirty="0">
                  <a:solidFill>
                    <a:srgbClr val="000000"/>
                  </a:solidFill>
                  <a:latin typeface="Arial"/>
                  <a:ea typeface="Noto Sans CJK SC Regular"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Ziehe zufällig</a:t>
                </a: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 </a:t>
                </a:r>
                <a:r>
                  <a:rPr lang="de-D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1</a:t>
                </a: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00 Permutationen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de-DE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 Regular"/>
                      </a:rPr>
                      <m:t>{</m:t>
                    </m:r>
                    <m:r>
                      <a:rPr lang="de-DE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 Regular"/>
                      </a:rPr>
                      <m:t> </m:t>
                    </m:r>
                    <m:sSub>
                      <m:sSubPr>
                        <m:ctrlP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</m:ctrlPr>
                      </m:sSubPr>
                      <m:e>
                        <m: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  <m:t>𝜎</m:t>
                        </m:r>
                      </m:e>
                      <m:sub>
                        <m: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  <m:t>𝑖</m:t>
                        </m:r>
                      </m:sub>
                    </m:sSub>
                    <m:r>
                      <a:rPr lang="de-DE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 Regular"/>
                      </a:rPr>
                      <m:t> </m:t>
                    </m:r>
                    <m:d>
                      <m:dPr>
                        <m:ctrlP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</m:ctrlPr>
                      </m:dPr>
                      <m:e>
                        <m: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  <m:t>𝐷</m:t>
                        </m:r>
                      </m:e>
                    </m:d>
                    <m:sSub>
                      <m:sSubPr>
                        <m:ctrlP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  <m:t>}</m:t>
                        </m:r>
                      </m:e>
                      <m:sub>
                        <m: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  <m:t>𝑖</m:t>
                        </m:r>
                        <m: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  <m:t>=1,100</m:t>
                        </m:r>
                      </m:sub>
                    </m:sSub>
                    <m:r>
                      <a:rPr lang="de-DE" sz="1800" b="0" i="0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 Regular"/>
                      </a:rPr>
                      <m:t> </m:t>
                    </m:r>
                  </m:oMath>
                </a14:m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 aufsteigend sortiert nach Bewertung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lang="de-DE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b="0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de-DE" b="0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de-DE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. Definiere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</m:ctrlPr>
                      </m:sSubPr>
                      <m:e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  <m:t>𝑶</m:t>
                        </m:r>
                      </m:e>
                      <m:sub>
                        <m:sSub>
                          <m:sSubPr>
                            <m:ctrlPr>
                              <a:rPr lang="de-DE" sz="1800" b="1" i="1" strike="noStrike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 Regular"/>
                              </a:rPr>
                            </m:ctrlPr>
                          </m:sSubPr>
                          <m:e>
                            <m:r>
                              <a:rPr lang="de-DE" sz="1800" b="1" i="1" strike="noStrike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 Regular"/>
                              </a:rPr>
                              <m:t>𝑴</m:t>
                            </m:r>
                          </m:e>
                          <m:sub>
                            <m:r>
                              <a:rPr lang="de-DE" sz="1800" b="1" i="1" strike="noStrike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 Regular"/>
                              </a:rPr>
                              <m:t>𝒌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</m:ctrlPr>
                      </m:dPr>
                      <m:e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  <m:t>𝑫</m:t>
                        </m:r>
                      </m:e>
                    </m:d>
                    <m:r>
                      <a:rPr lang="de-DE" sz="1800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 Regular"/>
                      </a:rPr>
                      <m:t>≔</m:t>
                    </m:r>
                    <m:sSub>
                      <m:sSubPr>
                        <m:ctrlP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</m:ctrlPr>
                      </m:sSubPr>
                      <m:e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  <m:t>𝝈</m:t>
                        </m:r>
                      </m:e>
                      <m:sub>
                        <m:r>
                          <a:rPr lang="de-DE" sz="1800" b="1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  <m:t>𝟏</m:t>
                        </m:r>
                      </m:sub>
                    </m:sSub>
                    <m:r>
                      <a:rPr lang="de-DE" sz="1800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 Regular"/>
                      </a:rPr>
                      <m:t>(</m:t>
                    </m:r>
                    <m:r>
                      <a:rPr lang="de-DE" sz="1800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 Regular"/>
                      </a:rPr>
                      <m:t>𝑫</m:t>
                    </m:r>
                    <m:r>
                      <a:rPr lang="de-DE" sz="1800" b="1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 Regular"/>
                      </a:rPr>
                      <m:t>)</m:t>
                    </m:r>
                  </m:oMath>
                </a14:m>
                <a:r>
                  <a:rPr lang="de-DE" sz="1800" b="1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.</a:t>
                </a:r>
                <a:endParaRPr lang="de-DE" sz="1800" b="1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de-DE" sz="1800" b="1" strike="noStrike" spc="-1" dirty="0">
                  <a:latin typeface="Arial"/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de-DE" sz="1800" b="1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Hypothese</a:t>
                </a: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: Modellgestützte Optimierung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</m:ctrlPr>
                      </m:sSubPr>
                      <m:e>
                        <m:r>
                          <a:rPr lang="de-DE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 Regular"/>
                          </a:rPr>
                          <m:t>𝑂</m:t>
                        </m:r>
                      </m:e>
                      <m:sub>
                        <m:sSub>
                          <m:sSubPr>
                            <m:ctrlPr>
                              <a:rPr lang="de-DE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 Regular"/>
                              </a:rPr>
                            </m:ctrlPr>
                          </m:sSubPr>
                          <m:e>
                            <m:r>
                              <a:rPr lang="de-DE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 Regular"/>
                              </a:rPr>
                              <m:t>𝑀</m:t>
                            </m:r>
                          </m:e>
                          <m:sub>
                            <m:r>
                              <a:rPr lang="de-DE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 Regular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de-DE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 Regular"/>
                      </a:rPr>
                      <m:t> </m:t>
                    </m:r>
                  </m:oMath>
                </a14:m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liefert bessere Resultate als </a:t>
                </a:r>
                <a:r>
                  <a:rPr lang="de-D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z</a:t>
                </a: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Noto Sans CJK SC Regular"/>
                  </a:rPr>
                  <a:t>ufällig gezogene Permutation. </a:t>
                </a:r>
                <a:endParaRPr lang="de-DE" sz="18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de-DE" sz="18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40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00" y="1669680"/>
                <a:ext cx="8363520" cy="3672720"/>
              </a:xfrm>
              <a:prstGeom prst="rect">
                <a:avLst/>
              </a:prstGeom>
              <a:blipFill>
                <a:blip r:embed="rId2"/>
                <a:stretch>
                  <a:fillRect l="-455" t="-344" r="-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C83E36C8-87E8-1242-A71E-3DCA95245580}"/>
              </a:ext>
            </a:extLst>
          </p:cNvPr>
          <p:cNvSpPr txBox="1"/>
          <p:nvPr/>
        </p:nvSpPr>
        <p:spPr>
          <a:xfrm>
            <a:off x="345102" y="1298548"/>
            <a:ext cx="6176209" cy="390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2100" b="1" dirty="0">
                <a:latin typeface="+mj-lt"/>
              </a:rPr>
              <a:t>48</a:t>
            </a:r>
            <a:r>
              <a:rPr lang="en-US" altLang="zh-CN" sz="2100" b="1" dirty="0">
                <a:latin typeface="+mj-lt"/>
              </a:rPr>
              <a:t> </a:t>
            </a:r>
            <a:r>
              <a:rPr lang="en-US" altLang="zh-CN" sz="2100" b="1" dirty="0" err="1">
                <a:latin typeface="+mj-lt"/>
              </a:rPr>
              <a:t>neue</a:t>
            </a:r>
            <a:r>
              <a:rPr lang="en-US" altLang="zh-CN" sz="2100" b="1" dirty="0">
                <a:latin typeface="+mj-lt"/>
              </a:rPr>
              <a:t> </a:t>
            </a:r>
            <a:r>
              <a:rPr lang="en-US" altLang="zh-CN" sz="2100" b="1" dirty="0" err="1">
                <a:latin typeface="+mj-lt"/>
              </a:rPr>
              <a:t>Bauteile</a:t>
            </a:r>
            <a:r>
              <a:rPr lang="en-US" altLang="zh-CN" sz="2100" b="1" dirty="0">
                <a:latin typeface="+mj-lt"/>
              </a:rPr>
              <a:t> + 6 </a:t>
            </a:r>
            <a:r>
              <a:rPr lang="en-US" altLang="zh-CN" sz="2100" b="1" dirty="0" err="1">
                <a:latin typeface="+mj-lt"/>
              </a:rPr>
              <a:t>vorhandene</a:t>
            </a:r>
            <a:r>
              <a:rPr lang="en-US" altLang="zh-CN" sz="2100" b="1" dirty="0">
                <a:latin typeface="+mj-lt"/>
              </a:rPr>
              <a:t> </a:t>
            </a:r>
            <a:r>
              <a:rPr lang="en-US" altLang="zh-CN" sz="2100" b="1" dirty="0" err="1">
                <a:latin typeface="+mj-lt"/>
              </a:rPr>
              <a:t>Bauteile</a:t>
            </a:r>
            <a:endParaRPr lang="en-US" altLang="zh-CN" sz="2100" b="1" dirty="0">
              <a:latin typeface="+mj-lt"/>
            </a:endParaRPr>
          </a:p>
          <a:p>
            <a:endParaRPr lang="en-US" altLang="zh-CN" sz="1350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altLang="zh-CN" sz="1500" dirty="0">
                <a:latin typeface="+mj-lt"/>
              </a:rPr>
              <a:t>Nur eine innere Kontur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de-DE" altLang="zh-CN" sz="1500" dirty="0">
              <a:latin typeface="+mj-lt"/>
            </a:endParaRPr>
          </a:p>
          <a:p>
            <a:pPr lvl="1">
              <a:buClr>
                <a:srgbClr val="0070C0"/>
              </a:buClr>
            </a:pPr>
            <a:endParaRPr lang="de-DE" altLang="zh-CN" sz="1500" dirty="0">
              <a:latin typeface="+mj-lt"/>
            </a:endParaRPr>
          </a:p>
          <a:p>
            <a:pPr lvl="1">
              <a:buClr>
                <a:srgbClr val="0070C0"/>
              </a:buClr>
            </a:pPr>
            <a:endParaRPr lang="de-DE" altLang="zh-CN" sz="1500" dirty="0">
              <a:latin typeface="+mj-lt"/>
            </a:endParaRPr>
          </a:p>
          <a:p>
            <a:pPr lvl="1">
              <a:buClr>
                <a:srgbClr val="0070C0"/>
              </a:buClr>
            </a:pPr>
            <a:r>
              <a:rPr lang="de-DE" altLang="zh-CN" sz="1500" dirty="0">
                <a:latin typeface="+mj-lt"/>
              </a:rPr>
              <a:t> </a:t>
            </a:r>
          </a:p>
          <a:p>
            <a:pPr lvl="1">
              <a:buClr>
                <a:srgbClr val="0070C0"/>
              </a:buClr>
            </a:pPr>
            <a:endParaRPr lang="en-US" altLang="zh-CN" sz="1500" dirty="0">
              <a:latin typeface="+mj-lt"/>
            </a:endParaRPr>
          </a:p>
          <a:p>
            <a:pPr lvl="1">
              <a:buClr>
                <a:srgbClr val="0070C0"/>
              </a:buClr>
            </a:pPr>
            <a:endParaRPr lang="en-US" altLang="zh-CN" sz="1500" dirty="0">
              <a:latin typeface="+mj-lt"/>
            </a:endParaRPr>
          </a:p>
          <a:p>
            <a:pPr lvl="1">
              <a:buClr>
                <a:srgbClr val="0070C0"/>
              </a:buClr>
            </a:pPr>
            <a:endParaRPr lang="de-DE" altLang="zh-CN" sz="1500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de-DE" altLang="zh-CN" sz="1500" dirty="0">
              <a:latin typeface="+mj-lt"/>
            </a:endParaRPr>
          </a:p>
          <a:p>
            <a:pPr marL="557213" lvl="1" indent="-214313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sz="1350" dirty="0">
                <a:latin typeface="+mj-lt"/>
              </a:rPr>
              <a:t>Flächenskalierung</a:t>
            </a:r>
          </a:p>
          <a:p>
            <a:pPr lvl="2">
              <a:lnSpc>
                <a:spcPct val="150000"/>
              </a:lnSpc>
              <a:buClr>
                <a:srgbClr val="0070C0"/>
              </a:buClr>
            </a:pPr>
            <a:r>
              <a:rPr lang="en-US" altLang="zh-CN" sz="1350" dirty="0" err="1">
                <a:latin typeface="+mj-lt"/>
              </a:rPr>
              <a:t>Innerhalb</a:t>
            </a:r>
            <a:r>
              <a:rPr lang="en-US" altLang="zh-CN" sz="1350" dirty="0">
                <a:latin typeface="+mj-lt"/>
              </a:rPr>
              <a:t> (</a:t>
            </a:r>
            <a:r>
              <a:rPr lang="en-US" altLang="zh-CN" sz="1350" dirty="0" err="1">
                <a:latin typeface="+mj-lt"/>
              </a:rPr>
              <a:t>Mindestfläche</a:t>
            </a:r>
            <a:r>
              <a:rPr lang="en-US" altLang="zh-CN" sz="1350" dirty="0">
                <a:latin typeface="+mj-lt"/>
              </a:rPr>
              <a:t> von 6 </a:t>
            </a:r>
            <a:r>
              <a:rPr lang="en-US" altLang="zh-CN" sz="1350" dirty="0" err="1">
                <a:latin typeface="+mj-lt"/>
              </a:rPr>
              <a:t>Bauteile</a:t>
            </a:r>
            <a:r>
              <a:rPr lang="en-US" altLang="zh-CN" sz="1350" dirty="0">
                <a:latin typeface="+mj-lt"/>
              </a:rPr>
              <a:t>, </a:t>
            </a:r>
            <a:r>
              <a:rPr lang="de-DE" altLang="zh-CN" sz="1350" dirty="0">
                <a:latin typeface="+mj-lt"/>
              </a:rPr>
              <a:t>Maximale Fläche von 6 </a:t>
            </a:r>
            <a:r>
              <a:rPr lang="en-US" altLang="zh-CN" sz="1350" dirty="0" err="1">
                <a:latin typeface="+mj-lt"/>
              </a:rPr>
              <a:t>Bauteile</a:t>
            </a:r>
            <a:r>
              <a:rPr lang="de-DE" altLang="zh-CN" sz="1350" dirty="0">
                <a:latin typeface="+mj-lt"/>
              </a:rPr>
              <a:t>)</a:t>
            </a:r>
          </a:p>
          <a:p>
            <a:pPr lvl="2">
              <a:lnSpc>
                <a:spcPct val="150000"/>
              </a:lnSpc>
              <a:buClr>
                <a:srgbClr val="0070C0"/>
              </a:buClr>
            </a:pPr>
            <a:r>
              <a:rPr lang="de-DE" altLang="zh-CN" sz="1350" dirty="0">
                <a:latin typeface="+mj-lt"/>
              </a:rPr>
              <a:t>Skalar : Zufällig erzeugt</a:t>
            </a:r>
            <a:endParaRPr lang="en-US" altLang="zh-CN" sz="1350" dirty="0">
              <a:latin typeface="+mj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9842A4-5D58-AC4B-8176-6C5646FC38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4" y="2196526"/>
            <a:ext cx="1975778" cy="42826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4F2207D-89FD-0845-949A-D6D29ABB2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36" y="1731529"/>
            <a:ext cx="1842575" cy="9299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7972BFF-86C1-DB4A-B319-2C91AFD2D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5" y="2661525"/>
            <a:ext cx="1752812" cy="11608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7AF7186-34DF-B84F-8CCB-8507282D8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01" y="2762058"/>
            <a:ext cx="2189444" cy="1142318"/>
          </a:xfrm>
          <a:prstGeom prst="rect">
            <a:avLst/>
          </a:prstGeom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580405F3-7867-5847-B8ED-18559F627F2F}"/>
              </a:ext>
            </a:extLst>
          </p:cNvPr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6A8C8902-CF46-2C44-BE38-036A28B5D885}"/>
              </a:ext>
            </a:extLst>
          </p:cNvPr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de-DE" altLang="zh-CN" sz="4400" spc="-1" dirty="0">
                <a:solidFill>
                  <a:srgbClr val="000000"/>
                </a:solidFill>
              </a:rPr>
              <a:t>Bauteile</a:t>
            </a:r>
            <a:endParaRPr lang="de-DE" sz="4400" spc="-1" dirty="0"/>
          </a:p>
        </p:txBody>
      </p:sp>
    </p:spTree>
    <p:extLst>
      <p:ext uri="{BB962C8B-B14F-4D97-AF65-F5344CB8AC3E}">
        <p14:creationId xmlns:p14="http://schemas.microsoft.com/office/powerpoint/2010/main" val="147447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4">
            <a:extLst>
              <a:ext uri="{FF2B5EF4-FFF2-40B4-BE49-F238E27FC236}">
                <a16:creationId xmlns:a16="http://schemas.microsoft.com/office/drawing/2014/main" id="{BB800C09-A5E9-9F49-AD57-DFA35F5E3BBD}"/>
              </a:ext>
            </a:extLst>
          </p:cNvPr>
          <p:cNvSpPr txBox="1"/>
          <p:nvPr/>
        </p:nvSpPr>
        <p:spPr>
          <a:xfrm>
            <a:off x="367465" y="1219032"/>
            <a:ext cx="58710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>
                <a:latin typeface="+mj-lt"/>
              </a:rPr>
              <a:t>Flächengröße</a:t>
            </a:r>
            <a:r>
              <a:rPr lang="en-US" altLang="zh-CN" dirty="0">
                <a:latin typeface="+mj-lt"/>
              </a:rPr>
              <a:t> :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7228.38</a:t>
            </a:r>
          </a:p>
          <a:p>
            <a:pPr lvl="1">
              <a:buClr>
                <a:srgbClr val="0070C0"/>
              </a:buClr>
            </a:pPr>
            <a:endParaRPr lang="en-US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>
                <a:latin typeface="+mj-lt"/>
              </a:rPr>
              <a:t>Länge</a:t>
            </a:r>
            <a:r>
              <a:rPr lang="en-US" altLang="zh-CN" dirty="0">
                <a:latin typeface="+mj-lt"/>
              </a:rPr>
              <a:t> des </a:t>
            </a:r>
            <a:r>
              <a:rPr lang="en-US" altLang="zh-CN" dirty="0" err="1">
                <a:latin typeface="+mj-lt"/>
              </a:rPr>
              <a:t>Umfangs</a:t>
            </a:r>
            <a:r>
              <a:rPr lang="en-US" altLang="zh-CN" dirty="0">
                <a:latin typeface="+mj-lt"/>
              </a:rPr>
              <a:t> :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901.58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>
                <a:latin typeface="+mj-lt"/>
              </a:rPr>
              <a:t>Anzahl</a:t>
            </a:r>
            <a:r>
              <a:rPr lang="en-US" altLang="zh-CN" dirty="0">
                <a:latin typeface="+mj-lt"/>
              </a:rPr>
              <a:t> der </a:t>
            </a:r>
            <a:r>
              <a:rPr lang="en-US" altLang="zh-CN" dirty="0" err="1">
                <a:latin typeface="+mj-lt"/>
              </a:rPr>
              <a:t>Ecken</a:t>
            </a:r>
            <a:r>
              <a:rPr lang="en-US" altLang="zh-CN" dirty="0">
                <a:latin typeface="+mj-lt"/>
              </a:rPr>
              <a:t> :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53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altLang="zh-CN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latin typeface="+mj-lt"/>
              </a:rPr>
              <a:t>Lange </a:t>
            </a:r>
            <a:r>
              <a:rPr lang="de-DE" altLang="zh-CN" dirty="0">
                <a:latin typeface="+mj-lt"/>
              </a:rPr>
              <a:t>geteilt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durch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Breite</a:t>
            </a:r>
            <a:r>
              <a:rPr lang="en-US" altLang="zh-CN" dirty="0">
                <a:latin typeface="+mj-lt"/>
              </a:rPr>
              <a:t> : 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1.19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geteilt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durch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Umfang</a:t>
            </a:r>
            <a:r>
              <a:rPr lang="en-US" altLang="zh-CN" dirty="0">
                <a:latin typeface="+mj-lt"/>
              </a:rPr>
              <a:t> :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8.02</a:t>
            </a:r>
          </a:p>
          <a:p>
            <a:pPr lvl="1">
              <a:buClr>
                <a:srgbClr val="0070C0"/>
              </a:buClr>
            </a:pPr>
            <a:endParaRPr lang="en-US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geteilt</a:t>
            </a:r>
            <a:r>
              <a:rPr lang="en-US" altLang="zh-CN" dirty="0">
                <a:latin typeface="+mj-lt"/>
              </a:rPr>
              <a:t>  </a:t>
            </a:r>
            <a:r>
              <a:rPr lang="en-US" altLang="zh-CN" dirty="0" err="1">
                <a:latin typeface="+mj-lt"/>
              </a:rPr>
              <a:t>durch</a:t>
            </a:r>
            <a:r>
              <a:rPr lang="en-US" altLang="zh-CN" dirty="0">
                <a:latin typeface="+mj-lt"/>
              </a:rPr>
              <a:t> die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von </a:t>
            </a:r>
            <a:br>
              <a:rPr lang="en-US" altLang="zh-CN" dirty="0">
                <a:latin typeface="+mj-lt"/>
              </a:rPr>
            </a:br>
            <a:r>
              <a:rPr lang="en-US" altLang="zh-CN" dirty="0">
                <a:latin typeface="+mj-lt"/>
              </a:rPr>
              <a:t>Bounding box :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0.57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latin typeface="+mj-lt"/>
              </a:rPr>
              <a:t>Convex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: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10236.16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altLang="zh-CN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A64443E8-16A1-4145-ABDC-2C82AE710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52" y="1488203"/>
            <a:ext cx="1627466" cy="1910504"/>
          </a:xfrm>
          <a:prstGeom prst="rect">
            <a:avLst/>
          </a:prstGeom>
        </p:spPr>
      </p:pic>
      <p:sp>
        <p:nvSpPr>
          <p:cNvPr id="6" name="Rechteck 6">
            <a:extLst>
              <a:ext uri="{FF2B5EF4-FFF2-40B4-BE49-F238E27FC236}">
                <a16:creationId xmlns:a16="http://schemas.microsoft.com/office/drawing/2014/main" id="{6B3FAE10-05B6-3744-8407-AF620948FDE7}"/>
              </a:ext>
            </a:extLst>
          </p:cNvPr>
          <p:cNvSpPr/>
          <p:nvPr/>
        </p:nvSpPr>
        <p:spPr>
          <a:xfrm>
            <a:off x="4889837" y="1560762"/>
            <a:ext cx="1440180" cy="17145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BFE5D9FF-A8E8-9349-AAEE-EDB27D38C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52" y="3722742"/>
            <a:ext cx="1591965" cy="1804806"/>
          </a:xfrm>
          <a:prstGeom prst="rect">
            <a:avLst/>
          </a:prstGeom>
        </p:spPr>
      </p:pic>
      <p:sp>
        <p:nvSpPr>
          <p:cNvPr id="8" name="Rechteck 8">
            <a:extLst>
              <a:ext uri="{FF2B5EF4-FFF2-40B4-BE49-F238E27FC236}">
                <a16:creationId xmlns:a16="http://schemas.microsoft.com/office/drawing/2014/main" id="{8AF455FD-F4CA-A44A-8E0A-DCAF3B9FEC66}"/>
              </a:ext>
            </a:extLst>
          </p:cNvPr>
          <p:cNvSpPr/>
          <p:nvPr/>
        </p:nvSpPr>
        <p:spPr>
          <a:xfrm>
            <a:off x="4864128" y="3759021"/>
            <a:ext cx="1440180" cy="17145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cxnSp>
        <p:nvCxnSpPr>
          <p:cNvPr id="9" name="Gerader Verbinder 12">
            <a:extLst>
              <a:ext uri="{FF2B5EF4-FFF2-40B4-BE49-F238E27FC236}">
                <a16:creationId xmlns:a16="http://schemas.microsoft.com/office/drawing/2014/main" id="{08ACF3CF-ECE8-9E44-BC1E-098E533D78B5}"/>
              </a:ext>
            </a:extLst>
          </p:cNvPr>
          <p:cNvCxnSpPr/>
          <p:nvPr/>
        </p:nvCxnSpPr>
        <p:spPr>
          <a:xfrm>
            <a:off x="6629400" y="2110564"/>
            <a:ext cx="96012" cy="0"/>
          </a:xfrm>
          <a:prstGeom prst="line">
            <a:avLst/>
          </a:prstGeom>
          <a:ln w="57150">
            <a:solidFill>
              <a:srgbClr val="A3E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13">
            <a:extLst>
              <a:ext uri="{FF2B5EF4-FFF2-40B4-BE49-F238E27FC236}">
                <a16:creationId xmlns:a16="http://schemas.microsoft.com/office/drawing/2014/main" id="{B15F1FC9-02B0-4844-9223-374B28975020}"/>
              </a:ext>
            </a:extLst>
          </p:cNvPr>
          <p:cNvSpPr txBox="1"/>
          <p:nvPr/>
        </p:nvSpPr>
        <p:spPr>
          <a:xfrm>
            <a:off x="6725412" y="1972064"/>
            <a:ext cx="12522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 err="1"/>
              <a:t>Flächengröße</a:t>
            </a:r>
            <a:endParaRPr lang="de-DE" sz="1350" dirty="0"/>
          </a:p>
        </p:txBody>
      </p:sp>
      <p:cxnSp>
        <p:nvCxnSpPr>
          <p:cNvPr id="11" name="Gerader Verbinder 14">
            <a:extLst>
              <a:ext uri="{FF2B5EF4-FFF2-40B4-BE49-F238E27FC236}">
                <a16:creationId xmlns:a16="http://schemas.microsoft.com/office/drawing/2014/main" id="{E850211B-FD56-8148-963E-1F58B65AA5D8}"/>
              </a:ext>
            </a:extLst>
          </p:cNvPr>
          <p:cNvCxnSpPr/>
          <p:nvPr/>
        </p:nvCxnSpPr>
        <p:spPr>
          <a:xfrm>
            <a:off x="6633972" y="2403172"/>
            <a:ext cx="96012" cy="0"/>
          </a:xfrm>
          <a:prstGeom prst="line">
            <a:avLst/>
          </a:prstGeom>
          <a:ln w="57150">
            <a:solidFill>
              <a:srgbClr val="9997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5">
            <a:extLst>
              <a:ext uri="{FF2B5EF4-FFF2-40B4-BE49-F238E27FC236}">
                <a16:creationId xmlns:a16="http://schemas.microsoft.com/office/drawing/2014/main" id="{E16EBA32-B163-AB40-995F-359D569057BE}"/>
              </a:ext>
            </a:extLst>
          </p:cNvPr>
          <p:cNvSpPr txBox="1"/>
          <p:nvPr/>
        </p:nvSpPr>
        <p:spPr>
          <a:xfrm>
            <a:off x="6725413" y="2249063"/>
            <a:ext cx="1733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 err="1"/>
              <a:t>Länge</a:t>
            </a:r>
            <a:r>
              <a:rPr lang="en-US" altLang="zh-CN" sz="1350" dirty="0"/>
              <a:t> des </a:t>
            </a:r>
            <a:r>
              <a:rPr lang="en-US" altLang="zh-CN" sz="1350" dirty="0" err="1"/>
              <a:t>Umfangs</a:t>
            </a:r>
            <a:endParaRPr lang="de-DE" sz="1350" dirty="0"/>
          </a:p>
        </p:txBody>
      </p:sp>
      <p:cxnSp>
        <p:nvCxnSpPr>
          <p:cNvPr id="13" name="Gerader Verbinder 16">
            <a:extLst>
              <a:ext uri="{FF2B5EF4-FFF2-40B4-BE49-F238E27FC236}">
                <a16:creationId xmlns:a16="http://schemas.microsoft.com/office/drawing/2014/main" id="{54A87DBE-340B-F649-8327-7FE2DF8B27EC}"/>
              </a:ext>
            </a:extLst>
          </p:cNvPr>
          <p:cNvCxnSpPr/>
          <p:nvPr/>
        </p:nvCxnSpPr>
        <p:spPr>
          <a:xfrm>
            <a:off x="6633972" y="2695779"/>
            <a:ext cx="9601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7">
            <a:extLst>
              <a:ext uri="{FF2B5EF4-FFF2-40B4-BE49-F238E27FC236}">
                <a16:creationId xmlns:a16="http://schemas.microsoft.com/office/drawing/2014/main" id="{5C38E505-6B65-E04B-AF80-53EC7C30FB7E}"/>
              </a:ext>
            </a:extLst>
          </p:cNvPr>
          <p:cNvSpPr txBox="1"/>
          <p:nvPr/>
        </p:nvSpPr>
        <p:spPr>
          <a:xfrm>
            <a:off x="6725412" y="2541670"/>
            <a:ext cx="12426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Bounding box</a:t>
            </a:r>
            <a:endParaRPr lang="de-DE" sz="1350" dirty="0"/>
          </a:p>
        </p:txBody>
      </p:sp>
      <p:cxnSp>
        <p:nvCxnSpPr>
          <p:cNvPr id="15" name="Gerader Verbinder 18">
            <a:extLst>
              <a:ext uri="{FF2B5EF4-FFF2-40B4-BE49-F238E27FC236}">
                <a16:creationId xmlns:a16="http://schemas.microsoft.com/office/drawing/2014/main" id="{F1554785-122E-FF4E-AF52-6C514D78EAC2}"/>
              </a:ext>
            </a:extLst>
          </p:cNvPr>
          <p:cNvCxnSpPr/>
          <p:nvPr/>
        </p:nvCxnSpPr>
        <p:spPr>
          <a:xfrm>
            <a:off x="6612569" y="4621168"/>
            <a:ext cx="96012" cy="0"/>
          </a:xfrm>
          <a:prstGeom prst="line">
            <a:avLst/>
          </a:prstGeom>
          <a:ln w="57150">
            <a:solidFill>
              <a:srgbClr val="A3E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D922117C-CE76-AE4E-A2BB-93EE300AF2E6}"/>
              </a:ext>
            </a:extLst>
          </p:cNvPr>
          <p:cNvSpPr txBox="1"/>
          <p:nvPr/>
        </p:nvSpPr>
        <p:spPr>
          <a:xfrm>
            <a:off x="6708581" y="4482668"/>
            <a:ext cx="18870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Convex </a:t>
            </a:r>
            <a:r>
              <a:rPr lang="en-US" altLang="zh-CN" sz="1350" dirty="0" err="1"/>
              <a:t>Flächengröße</a:t>
            </a:r>
            <a:endParaRPr lang="de-DE" sz="1350" dirty="0"/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1475B244-7D02-3B46-8821-C79EE5EE04B2}"/>
              </a:ext>
            </a:extLst>
          </p:cNvPr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0790C2FB-C7EF-6749-8E32-D8E1128448DF}"/>
              </a:ext>
            </a:extLst>
          </p:cNvPr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de-DE" altLang="zh-CN" sz="4400" spc="-1" dirty="0">
                <a:solidFill>
                  <a:srgbClr val="000000"/>
                </a:solidFill>
              </a:rPr>
              <a:t>Feature</a:t>
            </a:r>
            <a:r>
              <a:rPr lang="zh-CN" altLang="de-DE" sz="4400" spc="-1" dirty="0">
                <a:solidFill>
                  <a:srgbClr val="000000"/>
                </a:solidFill>
              </a:rPr>
              <a:t> </a:t>
            </a:r>
            <a:r>
              <a:rPr lang="de-DE" altLang="zh-CN" sz="4400" spc="-1" dirty="0">
                <a:solidFill>
                  <a:srgbClr val="000000"/>
                </a:solidFill>
              </a:rPr>
              <a:t>Engineering</a:t>
            </a:r>
            <a:endParaRPr lang="de-DE" sz="4400" spc="-1" dirty="0"/>
          </a:p>
        </p:txBody>
      </p:sp>
    </p:spTree>
    <p:extLst>
      <p:ext uri="{BB962C8B-B14F-4D97-AF65-F5344CB8AC3E}">
        <p14:creationId xmlns:p14="http://schemas.microsoft.com/office/powerpoint/2010/main" val="4013775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4">
            <a:extLst>
              <a:ext uri="{FF2B5EF4-FFF2-40B4-BE49-F238E27FC236}">
                <a16:creationId xmlns:a16="http://schemas.microsoft.com/office/drawing/2014/main" id="{056489E6-A289-FF4C-BCD0-9A5C5111AA06}"/>
              </a:ext>
            </a:extLst>
          </p:cNvPr>
          <p:cNvSpPr txBox="1"/>
          <p:nvPr/>
        </p:nvSpPr>
        <p:spPr>
          <a:xfrm>
            <a:off x="367465" y="1219033"/>
            <a:ext cx="58710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0070C0"/>
              </a:buClr>
            </a:pPr>
            <a:endParaRPr lang="en-US" altLang="zh-CN" dirty="0">
              <a:latin typeface="Impact" panose="020B0806030902050204" pitchFamily="34" charset="0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geteilt</a:t>
            </a:r>
            <a:r>
              <a:rPr lang="en-US" altLang="zh-CN" dirty="0">
                <a:latin typeface="+mj-lt"/>
              </a:rPr>
              <a:t>  </a:t>
            </a:r>
            <a:r>
              <a:rPr lang="en-US" altLang="zh-CN" dirty="0" err="1">
                <a:latin typeface="+mj-lt"/>
              </a:rPr>
              <a:t>durch</a:t>
            </a:r>
            <a:r>
              <a:rPr lang="en-US" altLang="zh-CN" dirty="0">
                <a:latin typeface="+mj-lt"/>
              </a:rPr>
              <a:t> Convex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: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0.71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latin typeface="+mj-lt"/>
              </a:rPr>
              <a:t>Convex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geteilt</a:t>
            </a:r>
            <a:r>
              <a:rPr lang="en-US" altLang="zh-CN" dirty="0">
                <a:latin typeface="+mj-lt"/>
              </a:rPr>
              <a:t>  </a:t>
            </a:r>
            <a:r>
              <a:rPr lang="en-US" altLang="zh-CN" dirty="0" err="1">
                <a:latin typeface="+mj-lt"/>
              </a:rPr>
              <a:t>durch</a:t>
            </a:r>
            <a:r>
              <a:rPr lang="en-US" altLang="zh-CN" dirty="0">
                <a:latin typeface="+mj-lt"/>
              </a:rPr>
              <a:t> die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/>
            </a:r>
            <a:br>
              <a:rPr lang="en-US" altLang="zh-CN" dirty="0">
                <a:latin typeface="+mj-lt"/>
              </a:rPr>
            </a:br>
            <a:r>
              <a:rPr lang="en-US" altLang="zh-CN" dirty="0">
                <a:latin typeface="+mj-lt"/>
              </a:rPr>
              <a:t> von Bounding box :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0.8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latin typeface="+mj-lt"/>
              </a:rPr>
              <a:t>Convex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geteilt</a:t>
            </a:r>
            <a:r>
              <a:rPr lang="en-US" altLang="zh-CN" dirty="0">
                <a:latin typeface="+mj-lt"/>
              </a:rPr>
              <a:t>  </a:t>
            </a:r>
            <a:r>
              <a:rPr lang="en-US" altLang="zh-CN" dirty="0" err="1">
                <a:latin typeface="+mj-lt"/>
              </a:rPr>
              <a:t>durch</a:t>
            </a:r>
            <a:r>
              <a:rPr lang="en-US" altLang="zh-CN" dirty="0">
                <a:latin typeface="+mj-lt"/>
              </a:rPr>
              <a:t> die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/>
            </a:r>
            <a:br>
              <a:rPr lang="en-US" altLang="zh-CN" dirty="0">
                <a:latin typeface="+mj-lt"/>
              </a:rPr>
            </a:br>
            <a:r>
              <a:rPr lang="en-US" altLang="zh-CN" dirty="0">
                <a:latin typeface="+mj-lt"/>
              </a:rPr>
              <a:t> von Bounding box :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0.8</a:t>
            </a:r>
          </a:p>
          <a:p>
            <a:pPr lvl="1">
              <a:buClr>
                <a:srgbClr val="0070C0"/>
              </a:buClr>
            </a:pPr>
            <a:endParaRPr lang="en-US" altLang="zh-CN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altLang="zh-CN" dirty="0">
                <a:latin typeface="+mj-lt"/>
              </a:rPr>
              <a:t>Fläche durch </a:t>
            </a:r>
            <a:r>
              <a:rPr lang="de-DE" altLang="zh-CN" dirty="0" err="1">
                <a:latin typeface="+mj-lt"/>
              </a:rPr>
              <a:t>Convex</a:t>
            </a:r>
            <a:r>
              <a:rPr lang="de-DE" altLang="zh-CN" dirty="0">
                <a:latin typeface="+mj-lt"/>
              </a:rPr>
              <a:t> Fläche: </a:t>
            </a:r>
            <a:r>
              <a:rPr lang="de-DE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0.71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de-DE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altLang="zh-CN" dirty="0">
                <a:latin typeface="+mj-lt"/>
              </a:rPr>
              <a:t>Ist Rotation gleich 0: </a:t>
            </a:r>
            <a:r>
              <a:rPr lang="de-DE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0/1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de-DE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altLang="zh-CN" dirty="0">
                <a:latin typeface="+mj-lt"/>
              </a:rPr>
              <a:t>Ist Rotation gleich 90: </a:t>
            </a:r>
            <a:r>
              <a:rPr lang="de-DE" altLang="zh-CN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0/1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7A254A7C-6502-8F47-8AF2-6366FA599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87" y="1810300"/>
            <a:ext cx="1627466" cy="1910504"/>
          </a:xfrm>
          <a:prstGeom prst="rect">
            <a:avLst/>
          </a:prstGeom>
        </p:spPr>
      </p:pic>
      <p:sp>
        <p:nvSpPr>
          <p:cNvPr id="6" name="Rechteck 6">
            <a:extLst>
              <a:ext uri="{FF2B5EF4-FFF2-40B4-BE49-F238E27FC236}">
                <a16:creationId xmlns:a16="http://schemas.microsoft.com/office/drawing/2014/main" id="{7A70638A-2EA3-564D-A2E6-6D197146032C}"/>
              </a:ext>
            </a:extLst>
          </p:cNvPr>
          <p:cNvSpPr/>
          <p:nvPr/>
        </p:nvSpPr>
        <p:spPr>
          <a:xfrm>
            <a:off x="5365672" y="1882859"/>
            <a:ext cx="1440180" cy="17145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6A4B1ED3-699E-C946-AC2A-AADDA0847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87" y="4044839"/>
            <a:ext cx="1591965" cy="1804806"/>
          </a:xfrm>
          <a:prstGeom prst="rect">
            <a:avLst/>
          </a:prstGeom>
        </p:spPr>
      </p:pic>
      <p:sp>
        <p:nvSpPr>
          <p:cNvPr id="8" name="Rechteck 8">
            <a:extLst>
              <a:ext uri="{FF2B5EF4-FFF2-40B4-BE49-F238E27FC236}">
                <a16:creationId xmlns:a16="http://schemas.microsoft.com/office/drawing/2014/main" id="{B15272B0-9F4B-9E46-A6EB-F345BFF8AD45}"/>
              </a:ext>
            </a:extLst>
          </p:cNvPr>
          <p:cNvSpPr/>
          <p:nvPr/>
        </p:nvSpPr>
        <p:spPr>
          <a:xfrm>
            <a:off x="5339963" y="4081118"/>
            <a:ext cx="1440180" cy="17145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cxnSp>
        <p:nvCxnSpPr>
          <p:cNvPr id="9" name="Gerader Verbinder 12">
            <a:extLst>
              <a:ext uri="{FF2B5EF4-FFF2-40B4-BE49-F238E27FC236}">
                <a16:creationId xmlns:a16="http://schemas.microsoft.com/office/drawing/2014/main" id="{0C140146-C901-984B-AFF5-CC0603874DCA}"/>
              </a:ext>
            </a:extLst>
          </p:cNvPr>
          <p:cNvCxnSpPr>
            <a:cxnSpLocks/>
          </p:cNvCxnSpPr>
          <p:nvPr/>
        </p:nvCxnSpPr>
        <p:spPr>
          <a:xfrm>
            <a:off x="7105235" y="2432661"/>
            <a:ext cx="96012" cy="0"/>
          </a:xfrm>
          <a:prstGeom prst="line">
            <a:avLst/>
          </a:prstGeom>
          <a:ln w="57150">
            <a:solidFill>
              <a:srgbClr val="A3E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13">
            <a:extLst>
              <a:ext uri="{FF2B5EF4-FFF2-40B4-BE49-F238E27FC236}">
                <a16:creationId xmlns:a16="http://schemas.microsoft.com/office/drawing/2014/main" id="{89D1C1F6-B64D-B446-A049-FF547997F834}"/>
              </a:ext>
            </a:extLst>
          </p:cNvPr>
          <p:cNvSpPr txBox="1"/>
          <p:nvPr/>
        </p:nvSpPr>
        <p:spPr>
          <a:xfrm>
            <a:off x="7201247" y="2294161"/>
            <a:ext cx="12522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Flächengröße</a:t>
            </a:r>
            <a:endParaRPr lang="de-DE" sz="1350" dirty="0"/>
          </a:p>
        </p:txBody>
      </p:sp>
      <p:cxnSp>
        <p:nvCxnSpPr>
          <p:cNvPr id="11" name="Gerader Verbinder 14">
            <a:extLst>
              <a:ext uri="{FF2B5EF4-FFF2-40B4-BE49-F238E27FC236}">
                <a16:creationId xmlns:a16="http://schemas.microsoft.com/office/drawing/2014/main" id="{939166F9-D653-B14E-8AE2-850CDCDAE5FA}"/>
              </a:ext>
            </a:extLst>
          </p:cNvPr>
          <p:cNvCxnSpPr>
            <a:cxnSpLocks/>
          </p:cNvCxnSpPr>
          <p:nvPr/>
        </p:nvCxnSpPr>
        <p:spPr>
          <a:xfrm>
            <a:off x="7109807" y="2725269"/>
            <a:ext cx="96012" cy="0"/>
          </a:xfrm>
          <a:prstGeom prst="line">
            <a:avLst/>
          </a:prstGeom>
          <a:ln w="57150">
            <a:solidFill>
              <a:srgbClr val="9997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5">
            <a:extLst>
              <a:ext uri="{FF2B5EF4-FFF2-40B4-BE49-F238E27FC236}">
                <a16:creationId xmlns:a16="http://schemas.microsoft.com/office/drawing/2014/main" id="{448864D8-4AF4-9544-8832-BBD2C7F4EAF4}"/>
              </a:ext>
            </a:extLst>
          </p:cNvPr>
          <p:cNvSpPr txBox="1"/>
          <p:nvPr/>
        </p:nvSpPr>
        <p:spPr>
          <a:xfrm>
            <a:off x="7201248" y="2571160"/>
            <a:ext cx="17331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Länge</a:t>
            </a:r>
            <a:r>
              <a:rPr lang="en-US" altLang="zh-CN" sz="1350" dirty="0"/>
              <a:t> des </a:t>
            </a:r>
            <a:r>
              <a:rPr lang="en-US" altLang="zh-CN" sz="1350" dirty="0" err="1"/>
              <a:t>Umfangs</a:t>
            </a:r>
            <a:endParaRPr lang="de-DE" sz="1350" dirty="0"/>
          </a:p>
        </p:txBody>
      </p:sp>
      <p:cxnSp>
        <p:nvCxnSpPr>
          <p:cNvPr id="13" name="Gerader Verbinder 16">
            <a:extLst>
              <a:ext uri="{FF2B5EF4-FFF2-40B4-BE49-F238E27FC236}">
                <a16:creationId xmlns:a16="http://schemas.microsoft.com/office/drawing/2014/main" id="{31C3FFCC-388D-944D-8BEB-F841446C0B47}"/>
              </a:ext>
            </a:extLst>
          </p:cNvPr>
          <p:cNvCxnSpPr>
            <a:cxnSpLocks/>
          </p:cNvCxnSpPr>
          <p:nvPr/>
        </p:nvCxnSpPr>
        <p:spPr>
          <a:xfrm>
            <a:off x="7109807" y="3017876"/>
            <a:ext cx="9601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7">
            <a:extLst>
              <a:ext uri="{FF2B5EF4-FFF2-40B4-BE49-F238E27FC236}">
                <a16:creationId xmlns:a16="http://schemas.microsoft.com/office/drawing/2014/main" id="{D810A71C-FF4A-1B49-8C9F-D41A01BB8CA1}"/>
              </a:ext>
            </a:extLst>
          </p:cNvPr>
          <p:cNvSpPr txBox="1"/>
          <p:nvPr/>
        </p:nvSpPr>
        <p:spPr>
          <a:xfrm>
            <a:off x="7201247" y="2863767"/>
            <a:ext cx="12426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Bounding box</a:t>
            </a:r>
            <a:endParaRPr lang="de-DE" sz="1350" dirty="0"/>
          </a:p>
        </p:txBody>
      </p:sp>
      <p:cxnSp>
        <p:nvCxnSpPr>
          <p:cNvPr id="15" name="Gerader Verbinder 18">
            <a:extLst>
              <a:ext uri="{FF2B5EF4-FFF2-40B4-BE49-F238E27FC236}">
                <a16:creationId xmlns:a16="http://schemas.microsoft.com/office/drawing/2014/main" id="{7B533989-EF18-7744-95FF-E147CF869905}"/>
              </a:ext>
            </a:extLst>
          </p:cNvPr>
          <p:cNvCxnSpPr>
            <a:cxnSpLocks/>
          </p:cNvCxnSpPr>
          <p:nvPr/>
        </p:nvCxnSpPr>
        <p:spPr>
          <a:xfrm>
            <a:off x="6951348" y="5027769"/>
            <a:ext cx="96012" cy="0"/>
          </a:xfrm>
          <a:prstGeom prst="line">
            <a:avLst/>
          </a:prstGeom>
          <a:ln w="57150">
            <a:solidFill>
              <a:srgbClr val="A3E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9">
            <a:extLst>
              <a:ext uri="{FF2B5EF4-FFF2-40B4-BE49-F238E27FC236}">
                <a16:creationId xmlns:a16="http://schemas.microsoft.com/office/drawing/2014/main" id="{ADF5E7D8-6F8D-6445-B7DD-DFCF53F20BCF}"/>
              </a:ext>
            </a:extLst>
          </p:cNvPr>
          <p:cNvSpPr txBox="1"/>
          <p:nvPr/>
        </p:nvSpPr>
        <p:spPr>
          <a:xfrm>
            <a:off x="7047360" y="4889269"/>
            <a:ext cx="18870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Convex </a:t>
            </a:r>
            <a:r>
              <a:rPr lang="en-US" altLang="zh-CN" sz="1350" dirty="0" err="1"/>
              <a:t>Flächengröße</a:t>
            </a:r>
            <a:endParaRPr lang="de-DE" sz="1350" dirty="0"/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740F8262-DA84-E044-9376-01E873781CC3}"/>
              </a:ext>
            </a:extLst>
          </p:cNvPr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98C871A2-E24D-0E43-8802-FCA89EB42D2D}"/>
              </a:ext>
            </a:extLst>
          </p:cNvPr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de-DE" altLang="zh-CN" sz="4400" spc="-1" dirty="0">
                <a:solidFill>
                  <a:srgbClr val="000000"/>
                </a:solidFill>
              </a:rPr>
              <a:t>Feature</a:t>
            </a:r>
            <a:r>
              <a:rPr lang="zh-CN" altLang="de-DE" sz="4400" spc="-1" dirty="0">
                <a:solidFill>
                  <a:srgbClr val="000000"/>
                </a:solidFill>
              </a:rPr>
              <a:t> </a:t>
            </a:r>
            <a:r>
              <a:rPr lang="de-DE" altLang="zh-CN" sz="4400" spc="-1" dirty="0">
                <a:solidFill>
                  <a:srgbClr val="000000"/>
                </a:solidFill>
              </a:rPr>
              <a:t>Engineering</a:t>
            </a:r>
            <a:endParaRPr lang="de-DE" sz="4400" spc="-1" dirty="0"/>
          </a:p>
        </p:txBody>
      </p:sp>
    </p:spTree>
    <p:extLst>
      <p:ext uri="{BB962C8B-B14F-4D97-AF65-F5344CB8AC3E}">
        <p14:creationId xmlns:p14="http://schemas.microsoft.com/office/powerpoint/2010/main" val="2020953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attachment.outlook.live.net/owa/Joezhouyx@hotmail.com/service.svc/s/GetAttachmentThumbnail?id=AQMkADAwATYwMAItZDU4MS1lMjQxLTAwAi0wMAoARgAAA2Gn%2BpQMySxGvEX5dRNfF6UHAPlLdVgKuBtOsJ9MqQgzhsAAAAIBDAAAAPlLdVgKuBtOsJ9MqQgzhsAAAuxNZqgAAAABEgAQAMvpnnij4SdFuIwoSKtViuY%3D&amp;thumbnailType=2&amp;owa=outlook.live.com&amp;scriptVer=2019021801.07&amp;isc=1&amp;X-OWA-CANARY=xefpsJ-TfEimmxpj5p3yZPB3gt8Am9YYrxzxJ-MpF61XiPck4k7rO9KwFd0xVRC70z9oMmRJLR0.&amp;token=eyJhbGciOiJSUzI1NiIsImtpZCI6IjA2MDBGOUY2NzQ2MjA3MzdFNzM0MDRFMjg3QzQ1QTgxOENCN0NFQjgiLCJ4NXQiOiJCZ0Q1OW5SaUJ6Zm5OQVRpaDhSYWdZeTN6cmciLCJ0eXAiOiJKV1QifQ.eyJ2ZXIiOiJFeGNoYW5nZS5DYWxsYmFjay5WMSIsImFwcGN0eHNlbmRlciI6Ik93YURvd25sb2FkQDg0ZGY5ZTdmLWU5ZjYtNDBhZi1iNDM1LWFhYWFhYWFhYWFhYSIsImFwcGN0eCI6IntcIm1zZXhjaHByb3RcIjpcIm93YVwiLFwicHJpbWFyeXNpZFwiOlwiUy0xLTI4MjctMzkzMjE2LTM1ODIwNTkwNzNcIixcInB1aWRcIjpcIjE2ODg4NTM0NDIzMjMwMDlcIixcIm9pZFwiOlwiMDAwNjAwMDAtZDU4MS1lMjQxLTAwMDAtMDAwMDAwMDAwMDAwXCIsXCJzY29wZVwiOlwiT3dhRG93bmxvYWRcIn0iLCJuYmYiOjE1NTEwODU3MzMsImV4cCI6MTU1MTA4NjMzMywiaXNzIjoiMDAwMDAwMDItMDAwMC0wZmYxLWNlMDAtMDAwMDAwMDAwMDAwQDg0ZGY5ZTdmLWU5ZjYtNDBhZi1iNDM1LWFhYWFhYWFhYWFhYSIsImF1ZCI6IjAwMDAwMDAyLTAwMDAtMGZmMS1jZTAwLTAwMDAwMDAwMDAwMC9hdHRhY2htZW50Lm91dGxvb2subGl2ZS5uZXRAODRkZjllN2YtZTlmNi00MGFmLWI0MzUtYWFhYWFhYWFhYWFhIn0.mr5NW4YdExcVRTKdutcYx5k1jeIqA0XjWrT1x_i4SxwllRy-sGgsGv-fEF0_P2wnyWM5IXp-aca_iG7qLXJ6yHK776NslZU5MF09ZchPzZhy_IEq_EKJl3XXTfmIkjQo8lS3naro8l5GS8qgvOu2PNIBmWzX8g3xIjiIYxQR2mY_HWwLFFecnP9M9eDUs0iBgU9KEH4cv3xoCh24lk1AmuqDmO8bR24uV-H1yxDmNwoPAxLKR2ekLaJbqmzUln0jJZxc686z6bewF9rO2gdQUPqvaGBvCudcEOgStID_PeqfJBKZJDQPMsb9lVsCLmPvm0xVcYBam5C0OdzQwmwt5A&amp;animation=true">
            <a:extLst>
              <a:ext uri="{FF2B5EF4-FFF2-40B4-BE49-F238E27FC236}">
                <a16:creationId xmlns:a16="http://schemas.microsoft.com/office/drawing/2014/main" id="{2249F316-035C-1D41-83A3-78F1BB646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55" y="2339386"/>
            <a:ext cx="1462372" cy="277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4">
                <a:extLst>
                  <a:ext uri="{FF2B5EF4-FFF2-40B4-BE49-F238E27FC236}">
                    <a16:creationId xmlns:a16="http://schemas.microsoft.com/office/drawing/2014/main" id="{2505B020-076D-C045-957D-B51182618A58}"/>
                  </a:ext>
                </a:extLst>
              </p:cNvPr>
              <p:cNvSpPr txBox="1"/>
              <p:nvPr/>
            </p:nvSpPr>
            <p:spPr>
              <a:xfrm>
                <a:off x="345103" y="1298548"/>
                <a:ext cx="5736552" cy="3546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100" dirty="0">
                  <a:latin typeface="Impact" panose="020B080603090205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zh-CN" sz="1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altLang="zh-CN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de-D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de-DE" altLang="zh-CN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altLang="zh-C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de-DE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altLang="zh-CN" sz="1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D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zh-CN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de-DE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de-DE" altLang="zh-CN" sz="1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,…, 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/>
              </a:p>
              <a:p>
                <a:pPr algn="ctr"/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𝑆𝑐𝑜𝑟𝑒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zh-CN" sz="1400" b="0" i="1" smtClean="0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altLang="zh-CN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400" dirty="0">
                    <a:latin typeface="+mj-lt"/>
                  </a:rPr>
                  <a:t> = </a:t>
                </a:r>
                <a:r>
                  <a:rPr lang="en-US" altLang="zh-CN" sz="1400" dirty="0" err="1">
                    <a:latin typeface="+mj-lt"/>
                  </a:rPr>
                  <a:t>Mean_score</a:t>
                </a:r>
                <a:r>
                  <a:rPr lang="en-US" altLang="zh-CN" sz="1400" dirty="0">
                    <a:latin typeface="+mj-lt"/>
                  </a:rPr>
                  <a:t> + 0.5 * </a:t>
                </a:r>
                <a:r>
                  <a:rPr lang="en-US" altLang="zh-CN" sz="1400" dirty="0" err="1">
                    <a:latin typeface="+mj-lt"/>
                  </a:rPr>
                  <a:t>Höhe</a:t>
                </a:r>
                <a:r>
                  <a:rPr lang="en-US" altLang="zh-CN" sz="1400" dirty="0">
                    <a:latin typeface="+mj-lt"/>
                  </a:rPr>
                  <a:t> + </a:t>
                </a:r>
                <a:r>
                  <a:rPr lang="en-US" altLang="zh-CN" sz="1400" dirty="0" err="1">
                    <a:latin typeface="+mj-lt"/>
                  </a:rPr>
                  <a:t>Flächenverhältnis</a:t>
                </a:r>
                <a:endParaRPr lang="en-US" altLang="zh-CN" sz="1400" dirty="0">
                  <a:latin typeface="+mj-lt"/>
                </a:endParaRPr>
              </a:p>
              <a:p>
                <a:endParaRPr lang="en-US" altLang="zh-CN" sz="1350" dirty="0"/>
              </a:p>
              <a:p>
                <a:pPr marL="557213" lvl="1" indent="-214313">
                  <a:buClr>
                    <a:srgbClr val="0070C0"/>
                  </a:buClr>
                  <a:buFont typeface="Wingdings" panose="05000000000000000000" pitchFamily="2" charset="2"/>
                  <a:buChar char="§"/>
                </a:pPr>
                <a:r>
                  <a:rPr lang="en-US" altLang="zh-CN" sz="1500" dirty="0" err="1"/>
                  <a:t>Mean_score</a:t>
                </a:r>
                <a:r>
                  <a:rPr lang="en-US" altLang="zh-CN" sz="1500" dirty="0"/>
                  <a:t>: </a:t>
                </a:r>
                <a:r>
                  <a:rPr lang="en-US" altLang="zh-CN" sz="1500" dirty="0" err="1"/>
                  <a:t>Mittelwert</a:t>
                </a:r>
                <a:r>
                  <a:rPr lang="en-US" altLang="zh-CN" sz="1500" dirty="0"/>
                  <a:t> </a:t>
                </a:r>
                <a:r>
                  <a:rPr lang="en-US" altLang="zh-CN" sz="1500" dirty="0" err="1"/>
                  <a:t>aller</a:t>
                </a:r>
                <a:r>
                  <a:rPr lang="en-US" altLang="zh-CN" sz="1500" dirty="0"/>
                  <a:t> K </a:t>
                </a:r>
                <a:r>
                  <a:rPr lang="en-US" altLang="zh-CN" sz="1500" dirty="0" err="1"/>
                  <a:t>Bauteile</a:t>
                </a:r>
                <a:r>
                  <a:rPr lang="en-US" altLang="zh-CN" sz="1500" dirty="0"/>
                  <a:t> </a:t>
                </a:r>
                <a:r>
                  <a:rPr lang="en-US" altLang="zh-CN" sz="1500" dirty="0" err="1"/>
                  <a:t>aus</a:t>
                </a:r>
                <a:r>
                  <a:rPr lang="en-US" altLang="zh-CN" sz="1500" dirty="0"/>
                  <a:t> Metric4</a:t>
                </a:r>
              </a:p>
              <a:p>
                <a:pPr lvl="2">
                  <a:buClr>
                    <a:srgbClr val="0070C0"/>
                  </a:buClr>
                </a:pPr>
                <a:endParaRPr lang="en-US" altLang="zh-CN" sz="1350" dirty="0">
                  <a:latin typeface="Impact" panose="020B0806030902050204" pitchFamily="34" charset="0"/>
                </a:endParaRPr>
              </a:p>
              <a:p>
                <a:pPr lvl="2">
                  <a:buClr>
                    <a:srgbClr val="0070C0"/>
                  </a:buClr>
                </a:pPr>
                <a:endParaRPr lang="en-US" altLang="zh-CN" sz="1350" dirty="0">
                  <a:latin typeface="Impact" panose="020B0806030902050204" pitchFamily="34" charset="0"/>
                </a:endParaRPr>
              </a:p>
              <a:p>
                <a:pPr lvl="2">
                  <a:buClr>
                    <a:srgbClr val="0070C0"/>
                  </a:buClr>
                </a:pPr>
                <a:endParaRPr lang="en-US" altLang="zh-CN" sz="1350" dirty="0">
                  <a:latin typeface="Impact" panose="020B0806030902050204" pitchFamily="34" charset="0"/>
                </a:endParaRPr>
              </a:p>
              <a:p>
                <a:pPr lvl="2">
                  <a:buClr>
                    <a:srgbClr val="0070C0"/>
                  </a:buClr>
                </a:pPr>
                <a:endParaRPr lang="en-US" altLang="zh-CN" sz="1350" dirty="0">
                  <a:latin typeface="Impact" panose="020B0806030902050204" pitchFamily="34" charset="0"/>
                </a:endParaRPr>
              </a:p>
              <a:p>
                <a:pPr lvl="2">
                  <a:buClr>
                    <a:srgbClr val="0070C0"/>
                  </a:buClr>
                </a:pPr>
                <a:endParaRPr lang="en-US" altLang="zh-CN" sz="1350" dirty="0">
                  <a:solidFill>
                    <a:srgbClr val="009999"/>
                  </a:solidFill>
                  <a:latin typeface="Impact" panose="020B0806030902050204" pitchFamily="34" charset="0"/>
                </a:endParaRPr>
              </a:p>
              <a:p>
                <a:pPr lvl="2">
                  <a:buClr>
                    <a:srgbClr val="0070C0"/>
                  </a:buClr>
                </a:pPr>
                <a:endParaRPr lang="en-US" altLang="zh-CN" sz="1350" dirty="0">
                  <a:solidFill>
                    <a:srgbClr val="009999"/>
                  </a:solidFill>
                  <a:latin typeface="Impact" panose="020B0806030902050204" pitchFamily="34" charset="0"/>
                </a:endParaRPr>
              </a:p>
              <a:p>
                <a:pPr marL="557213" lvl="1" indent="-214313">
                  <a:buClr>
                    <a:srgbClr val="0070C0"/>
                  </a:buClr>
                  <a:buFont typeface="Wingdings" panose="05000000000000000000" pitchFamily="2" charset="2"/>
                  <a:buChar char="§"/>
                </a:pPr>
                <a:r>
                  <a:rPr lang="en-US" altLang="zh-CN" sz="1500" dirty="0" err="1">
                    <a:latin typeface="+mj-lt"/>
                  </a:rPr>
                  <a:t>Höhe</a:t>
                </a:r>
                <a:r>
                  <a:rPr lang="en-US" altLang="zh-CN" sz="1500" dirty="0">
                    <a:latin typeface="+mj-lt"/>
                  </a:rPr>
                  <a:t>: </a:t>
                </a:r>
                <a:r>
                  <a:rPr lang="en-US" altLang="zh-CN" sz="1500" dirty="0" err="1">
                    <a:latin typeface="+mj-lt"/>
                  </a:rPr>
                  <a:t>Normalisierte</a:t>
                </a:r>
                <a:r>
                  <a:rPr lang="en-US" altLang="zh-CN" sz="1500" dirty="0">
                    <a:latin typeface="+mj-lt"/>
                  </a:rPr>
                  <a:t> </a:t>
                </a:r>
                <a:r>
                  <a:rPr lang="en-US" altLang="zh-CN" sz="1500" dirty="0" err="1">
                    <a:latin typeface="+mj-lt"/>
                  </a:rPr>
                  <a:t>Stapelhöhe</a:t>
                </a:r>
                <a:r>
                  <a:rPr lang="en-US" altLang="zh-CN" sz="1500" dirty="0">
                    <a:latin typeface="+mj-lt"/>
                  </a:rPr>
                  <a:t> der K </a:t>
                </a:r>
                <a:r>
                  <a:rPr lang="en-US" altLang="zh-CN" sz="1500" dirty="0" err="1">
                    <a:latin typeface="+mj-lt"/>
                  </a:rPr>
                  <a:t>Bauteile</a:t>
                </a:r>
                <a:endParaRPr lang="en-US" altLang="zh-CN" sz="1500" dirty="0">
                  <a:latin typeface="+mj-lt"/>
                </a:endParaRPr>
              </a:p>
              <a:p>
                <a:pPr marL="557213" lvl="1" indent="-214313">
                  <a:buClr>
                    <a:srgbClr val="0070C0"/>
                  </a:buClr>
                  <a:buFont typeface="Wingdings" panose="05000000000000000000" pitchFamily="2" charset="2"/>
                  <a:buChar char="§"/>
                </a:pPr>
                <a:endParaRPr lang="en-US" altLang="zh-CN" sz="1350" dirty="0">
                  <a:latin typeface="+mj-lt"/>
                </a:endParaRPr>
              </a:p>
              <a:p>
                <a:pPr marL="557213" lvl="1" indent="-214313">
                  <a:buClr>
                    <a:srgbClr val="0070C0"/>
                  </a:buClr>
                  <a:buFont typeface="Wingdings" panose="05000000000000000000" pitchFamily="2" charset="2"/>
                  <a:buChar char="§"/>
                </a:pPr>
                <a:r>
                  <a:rPr lang="en-US" altLang="zh-CN" sz="1500" dirty="0" err="1">
                    <a:latin typeface="+mj-lt"/>
                  </a:rPr>
                  <a:t>Flächenverhältnis</a:t>
                </a:r>
                <a:r>
                  <a:rPr lang="en-US" altLang="zh-CN" sz="1500" dirty="0">
                    <a:latin typeface="+mj-lt"/>
                  </a:rPr>
                  <a:t>:  </a:t>
                </a:r>
                <a14:m>
                  <m:oMath xmlns:m="http://schemas.openxmlformats.org/officeDocument/2006/math">
                    <m:r>
                      <a:rPr lang="de-DE" altLang="zh-CN" sz="1350" i="1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en-US" altLang="zh-CN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𝐺𝑒𝑠𝑎𝑚𝑡𝑓𝑙</m:t>
                        </m:r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ä</m:t>
                        </m:r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𝑐h𝑒</m:t>
                        </m:r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𝑑𝑒𝑟</m:t>
                        </m:r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altLang="zh-CN" sz="135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de-DE" altLang="zh-CN" sz="13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𝐵𝑎𝑢𝑡𝑒𝑖𝑙𝑒</m:t>
                        </m:r>
                      </m:num>
                      <m:den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𝐵𝑟𝑒𝑖𝑡</m:t>
                        </m:r>
                        <m:r>
                          <a:rPr lang="de-DE" altLang="zh-CN" sz="135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DE" altLang="zh-CN" sz="1350" i="1">
                            <a:latin typeface="Cambria Math" panose="02040503050406030204" pitchFamily="18" charset="0"/>
                          </a:rPr>
                          <m:t>ö</m:t>
                        </m:r>
                        <m:r>
                          <a:rPr lang="de-DE" altLang="zh-CN" sz="1350" i="1">
                            <a:latin typeface="Cambria Math" panose="02040503050406030204" pitchFamily="18" charset="0"/>
                          </a:rPr>
                          <m:t>h𝑒</m:t>
                        </m:r>
                      </m:den>
                    </m:f>
                  </m:oMath>
                </a14:m>
                <a:endParaRPr lang="en-US" altLang="zh-CN" sz="1350" dirty="0">
                  <a:latin typeface="Impact" panose="020B0806030902050204" pitchFamily="34" charset="0"/>
                </a:endParaRPr>
              </a:p>
            </p:txBody>
          </p:sp>
        </mc:Choice>
        <mc:Fallback xmlns="">
          <p:sp>
            <p:nvSpPr>
              <p:cNvPr id="15" name="Textfeld 4">
                <a:extLst>
                  <a:ext uri="{FF2B5EF4-FFF2-40B4-BE49-F238E27FC236}">
                    <a16:creationId xmlns:a16="http://schemas.microsoft.com/office/drawing/2014/main" id="{2505B020-076D-C045-957D-B5118261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03" y="1298548"/>
                <a:ext cx="5736552" cy="3546227"/>
              </a:xfrm>
              <a:prstGeom prst="rect">
                <a:avLst/>
              </a:prstGeom>
              <a:blipFill>
                <a:blip r:embed="rId4"/>
                <a:stretch>
                  <a:fillRect b="-3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eschweifte Klammer rechts 5">
            <a:extLst>
              <a:ext uri="{FF2B5EF4-FFF2-40B4-BE49-F238E27FC236}">
                <a16:creationId xmlns:a16="http://schemas.microsoft.com/office/drawing/2014/main" id="{34C67566-197E-B442-9493-952EB9C938B3}"/>
              </a:ext>
            </a:extLst>
          </p:cNvPr>
          <p:cNvSpPr/>
          <p:nvPr/>
        </p:nvSpPr>
        <p:spPr>
          <a:xfrm>
            <a:off x="8090373" y="2339386"/>
            <a:ext cx="45719" cy="1701462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7" name="Rechteck 6">
            <a:extLst>
              <a:ext uri="{FF2B5EF4-FFF2-40B4-BE49-F238E27FC236}">
                <a16:creationId xmlns:a16="http://schemas.microsoft.com/office/drawing/2014/main" id="{5BE6784D-35DA-CF49-B7FA-F9CC55B104D0}"/>
              </a:ext>
            </a:extLst>
          </p:cNvPr>
          <p:cNvSpPr/>
          <p:nvPr/>
        </p:nvSpPr>
        <p:spPr>
          <a:xfrm>
            <a:off x="8136092" y="3027072"/>
            <a:ext cx="5485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 err="1">
                <a:latin typeface="Impact" panose="020B0806030902050204" pitchFamily="34" charset="0"/>
              </a:rPr>
              <a:t>Höhe</a:t>
            </a:r>
            <a:endParaRPr lang="de-DE" sz="1350" dirty="0"/>
          </a:p>
        </p:txBody>
      </p:sp>
      <p:sp>
        <p:nvSpPr>
          <p:cNvPr id="18" name="Rechteck 7">
            <a:extLst>
              <a:ext uri="{FF2B5EF4-FFF2-40B4-BE49-F238E27FC236}">
                <a16:creationId xmlns:a16="http://schemas.microsoft.com/office/drawing/2014/main" id="{2E4D471F-9BC0-394A-AF32-68BD27A6B2B8}"/>
              </a:ext>
            </a:extLst>
          </p:cNvPr>
          <p:cNvSpPr/>
          <p:nvPr/>
        </p:nvSpPr>
        <p:spPr>
          <a:xfrm>
            <a:off x="6823454" y="1891593"/>
            <a:ext cx="82100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50" dirty="0">
                <a:latin typeface="Impact" panose="020B0806030902050204" pitchFamily="34" charset="0"/>
              </a:rPr>
              <a:t>Breite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488D6EA-882F-114F-89FB-26A6A1B7B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800843"/>
              </p:ext>
            </p:extLst>
          </p:nvPr>
        </p:nvGraphicFramePr>
        <p:xfrm>
          <a:off x="895586" y="2880996"/>
          <a:ext cx="4781285" cy="84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257">
                  <a:extLst>
                    <a:ext uri="{9D8B030D-6E8A-4147-A177-3AD203B41FA5}">
                      <a16:colId xmlns:a16="http://schemas.microsoft.com/office/drawing/2014/main" val="3982997257"/>
                    </a:ext>
                  </a:extLst>
                </a:gridCol>
                <a:gridCol w="956257">
                  <a:extLst>
                    <a:ext uri="{9D8B030D-6E8A-4147-A177-3AD203B41FA5}">
                      <a16:colId xmlns:a16="http://schemas.microsoft.com/office/drawing/2014/main" val="1753711994"/>
                    </a:ext>
                  </a:extLst>
                </a:gridCol>
                <a:gridCol w="956257">
                  <a:extLst>
                    <a:ext uri="{9D8B030D-6E8A-4147-A177-3AD203B41FA5}">
                      <a16:colId xmlns:a16="http://schemas.microsoft.com/office/drawing/2014/main" val="650264787"/>
                    </a:ext>
                  </a:extLst>
                </a:gridCol>
                <a:gridCol w="956257">
                  <a:extLst>
                    <a:ext uri="{9D8B030D-6E8A-4147-A177-3AD203B41FA5}">
                      <a16:colId xmlns:a16="http://schemas.microsoft.com/office/drawing/2014/main" val="3811897420"/>
                    </a:ext>
                  </a:extLst>
                </a:gridCol>
                <a:gridCol w="956257">
                  <a:extLst>
                    <a:ext uri="{9D8B030D-6E8A-4147-A177-3AD203B41FA5}">
                      <a16:colId xmlns:a16="http://schemas.microsoft.com/office/drawing/2014/main" val="118141918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Stabil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Unsicher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Kippt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Fällt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6098689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de-DE" sz="1400" dirty="0"/>
                        <a:t>Metric4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1887635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de-DE" sz="1400" dirty="0"/>
                        <a:t>Score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3.5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0.5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3389142"/>
                  </a:ext>
                </a:extLst>
              </a:tr>
            </a:tbl>
          </a:graphicData>
        </a:graphic>
      </p:graphicFrame>
      <p:sp>
        <p:nvSpPr>
          <p:cNvPr id="8" name="CustomShape 1">
            <a:extLst>
              <a:ext uri="{FF2B5EF4-FFF2-40B4-BE49-F238E27FC236}">
                <a16:creationId xmlns:a16="http://schemas.microsoft.com/office/drawing/2014/main" id="{BED3C821-1878-2C4E-BE76-12570BA7A243}"/>
              </a:ext>
            </a:extLst>
          </p:cNvPr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CC088D87-3100-D74D-BD37-9C964C67448D}"/>
              </a:ext>
            </a:extLst>
          </p:cNvPr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de-DE" altLang="zh-CN" sz="4400" spc="-1" dirty="0">
                <a:solidFill>
                  <a:srgbClr val="000000"/>
                </a:solidFill>
              </a:rPr>
              <a:t>Bewertung</a:t>
            </a:r>
            <a:endParaRPr lang="de-DE" sz="4400" spc="-1" dirty="0"/>
          </a:p>
        </p:txBody>
      </p:sp>
      <p:sp>
        <p:nvSpPr>
          <p:cNvPr id="10" name="Geschweifte Klammer rechts 5">
            <a:extLst>
              <a:ext uri="{FF2B5EF4-FFF2-40B4-BE49-F238E27FC236}">
                <a16:creationId xmlns:a16="http://schemas.microsoft.com/office/drawing/2014/main" id="{151E33A5-235D-824D-9335-DD9ABF85AA3A}"/>
              </a:ext>
            </a:extLst>
          </p:cNvPr>
          <p:cNvSpPr/>
          <p:nvPr/>
        </p:nvSpPr>
        <p:spPr>
          <a:xfrm rot="16200000">
            <a:off x="7152376" y="1516790"/>
            <a:ext cx="45719" cy="1425535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17861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>
            <a:extLst>
              <a:ext uri="{FF2B5EF4-FFF2-40B4-BE49-F238E27FC236}">
                <a16:creationId xmlns:a16="http://schemas.microsoft.com/office/drawing/2014/main" id="{BED3C821-1878-2C4E-BE76-12570BA7A243}"/>
              </a:ext>
            </a:extLst>
          </p:cNvPr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715E9B65-61A6-2648-AF88-EFA9E4D9D512}"/>
              </a:ext>
            </a:extLst>
          </p:cNvPr>
          <p:cNvSpPr txBox="1"/>
          <p:nvPr/>
        </p:nvSpPr>
        <p:spPr>
          <a:xfrm>
            <a:off x="242900" y="1405724"/>
            <a:ext cx="8656039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Vorhersagemodell für Eingabestrings mit variabler Länge.</a:t>
            </a:r>
          </a:p>
          <a:p>
            <a:pPr marL="342900" indent="-342900">
              <a:buClr>
                <a:srgbClr val="339966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Vorhersage  der Konfigurationen etwa in der gleichen Reihenfolge wie tatsächliche Optimierung.</a:t>
            </a:r>
          </a:p>
          <a:p>
            <a:pPr marL="342900" indent="-342900">
              <a:buClr>
                <a:srgbClr val="339966"/>
              </a:buCl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Clr>
                <a:srgbClr val="339966"/>
              </a:buClr>
            </a:pPr>
            <a:r>
              <a:rPr lang="de-DE" sz="1600" b="1" dirty="0"/>
              <a:t>	 SEQ2SEQ (</a:t>
            </a:r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to</a:t>
            </a:r>
            <a:r>
              <a:rPr lang="de-DE" sz="1600" b="1" dirty="0"/>
              <a:t> </a:t>
            </a:r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Leraning</a:t>
            </a:r>
            <a:r>
              <a:rPr lang="de-DE" sz="1600" b="1" dirty="0"/>
              <a:t>):</a:t>
            </a:r>
          </a:p>
          <a:p>
            <a:pPr>
              <a:buClr>
                <a:srgbClr val="339966"/>
              </a:buClr>
            </a:pPr>
            <a:endParaRPr lang="en-US" sz="1600" b="1" dirty="0"/>
          </a:p>
          <a:p>
            <a:pPr lvl="1"/>
            <a:r>
              <a:rPr lang="de-DE" sz="1600" b="1" dirty="0"/>
              <a:t>Input</a:t>
            </a:r>
            <a:r>
              <a:rPr lang="de-DE" sz="1600" dirty="0"/>
              <a:t> :</a:t>
            </a:r>
          </a:p>
          <a:p>
            <a:pPr lvl="1">
              <a:spcAft>
                <a:spcPts val="600"/>
              </a:spcAft>
            </a:pPr>
            <a:r>
              <a:rPr lang="de-DE" sz="1600" b="1" dirty="0"/>
              <a:t>Output</a:t>
            </a:r>
            <a:r>
              <a:rPr lang="de-DE" sz="1600" dirty="0"/>
              <a:t>:</a:t>
            </a:r>
          </a:p>
          <a:p>
            <a:pPr lvl="1"/>
            <a:r>
              <a:rPr lang="en-US" sz="1600" b="1" dirty="0" err="1"/>
              <a:t>Konkretes</a:t>
            </a:r>
            <a:r>
              <a:rPr lang="en-US" sz="1600" b="1" dirty="0"/>
              <a:t> Modell:</a:t>
            </a:r>
          </a:p>
          <a:p>
            <a:pPr lvl="1"/>
            <a:r>
              <a:rPr lang="en-US" sz="1600" b="1" dirty="0"/>
              <a:t>Loss</a:t>
            </a:r>
            <a:r>
              <a:rPr lang="en-US" sz="1600" dirty="0"/>
              <a:t>: L1</a:t>
            </a:r>
          </a:p>
          <a:p>
            <a:pPr lvl="1"/>
            <a:r>
              <a:rPr lang="en-US" altLang="zh-CN" sz="1600" dirty="0" err="1"/>
              <a:t>Durch</a:t>
            </a:r>
            <a:r>
              <a:rPr lang="en-US" altLang="zh-CN" sz="1600" b="1" dirty="0"/>
              <a:t> SMAC</a:t>
            </a:r>
            <a:r>
              <a:rPr lang="en-US" altLang="zh-CN" sz="1600" dirty="0"/>
              <a:t> </a:t>
            </a:r>
            <a:r>
              <a:rPr lang="en-US" altLang="zh-CN" sz="1600" dirty="0" err="1"/>
              <a:t>optimierte</a:t>
            </a:r>
            <a:r>
              <a:rPr lang="en-US" altLang="zh-CN" sz="1600" dirty="0"/>
              <a:t> </a:t>
            </a:r>
            <a:r>
              <a:rPr lang="de-DE" sz="1600" b="1" dirty="0"/>
              <a:t>seq2seq</a:t>
            </a:r>
            <a:r>
              <a:rPr lang="de-DE" sz="1600" dirty="0"/>
              <a:t> Struktur :</a:t>
            </a:r>
          </a:p>
          <a:p>
            <a:pPr lvl="1"/>
            <a:r>
              <a:rPr lang="de-DE" sz="1600" dirty="0"/>
              <a:t>	LSTM: (13, 64, </a:t>
            </a:r>
            <a:r>
              <a:rPr lang="de-DE" sz="1600" dirty="0" err="1"/>
              <a:t>num_layers</a:t>
            </a:r>
            <a:r>
              <a:rPr lang="de-DE" sz="1600" dirty="0"/>
              <a:t>=2) </a:t>
            </a:r>
          </a:p>
          <a:p>
            <a:pPr lvl="1"/>
            <a:r>
              <a:rPr lang="de-DE" sz="1600" dirty="0"/>
              <a:t>     	MLP: </a:t>
            </a:r>
          </a:p>
          <a:p>
            <a:pPr lvl="1"/>
            <a:r>
              <a:rPr lang="de-DE" sz="1600" dirty="0"/>
              <a:t>	(0): Linear(</a:t>
            </a:r>
            <a:r>
              <a:rPr lang="de-DE" sz="1600" dirty="0" err="1"/>
              <a:t>in_features</a:t>
            </a:r>
            <a:r>
              <a:rPr lang="de-DE" sz="1600" dirty="0"/>
              <a:t>=64, </a:t>
            </a:r>
            <a:r>
              <a:rPr lang="de-DE" sz="1600" dirty="0" err="1"/>
              <a:t>out_features</a:t>
            </a:r>
            <a:r>
              <a:rPr lang="de-DE" sz="1600" dirty="0"/>
              <a:t>=16, </a:t>
            </a:r>
            <a:r>
              <a:rPr lang="de-DE" sz="1600" dirty="0" err="1"/>
              <a:t>bias</a:t>
            </a:r>
            <a:r>
              <a:rPr lang="de-DE" sz="1600" dirty="0"/>
              <a:t>=True) </a:t>
            </a:r>
          </a:p>
          <a:p>
            <a:pPr lvl="1"/>
            <a:r>
              <a:rPr lang="de-DE" sz="1600" dirty="0"/>
              <a:t>	(1): Dropout(p=0.5) </a:t>
            </a:r>
          </a:p>
          <a:p>
            <a:pPr lvl="1"/>
            <a:r>
              <a:rPr lang="de-DE" sz="1600" dirty="0"/>
              <a:t>	(2): </a:t>
            </a:r>
            <a:r>
              <a:rPr lang="de-DE" sz="1600" dirty="0" err="1"/>
              <a:t>ReLU</a:t>
            </a:r>
            <a:r>
              <a:rPr lang="de-DE" sz="1600" dirty="0"/>
              <a:t>() </a:t>
            </a:r>
          </a:p>
          <a:p>
            <a:pPr lvl="1"/>
            <a:r>
              <a:rPr lang="de-DE" sz="1600" dirty="0"/>
              <a:t>	(3): Linear(</a:t>
            </a:r>
            <a:r>
              <a:rPr lang="de-DE" sz="1600" dirty="0" err="1"/>
              <a:t>in_features</a:t>
            </a:r>
            <a:r>
              <a:rPr lang="de-DE" sz="1600" dirty="0"/>
              <a:t>=16, </a:t>
            </a:r>
            <a:r>
              <a:rPr lang="de-DE" sz="1600" dirty="0" err="1"/>
              <a:t>out_features</a:t>
            </a:r>
            <a:r>
              <a:rPr lang="de-DE" sz="1600" dirty="0"/>
              <a:t>=1, </a:t>
            </a:r>
            <a:r>
              <a:rPr lang="de-DE" sz="1600" dirty="0" err="1"/>
              <a:t>bias</a:t>
            </a:r>
            <a:r>
              <a:rPr lang="de-DE" sz="1600" dirty="0"/>
              <a:t>=True)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9C386B3-5F9F-D04A-9768-27F94681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41300"/>
            <a:ext cx="8290940" cy="1325563"/>
          </a:xfrm>
        </p:spPr>
        <p:txBody>
          <a:bodyPr/>
          <a:lstStyle/>
          <a:p>
            <a:pPr algn="ctr"/>
            <a:r>
              <a:rPr lang="en-US" altLang="zh-CN" dirty="0"/>
              <a:t>Modell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589024" y="2908154"/>
            <a:ext cx="1114978" cy="20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1x13</a:t>
            </a:r>
            <a:endParaRPr lang="de-DE" dirty="0"/>
          </a:p>
        </p:txBody>
      </p:sp>
      <p:sp>
        <p:nvSpPr>
          <p:cNvPr id="22" name="Ellipse 21"/>
          <p:cNvSpPr/>
          <p:nvPr/>
        </p:nvSpPr>
        <p:spPr>
          <a:xfrm>
            <a:off x="4200661" y="296239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4389061" y="296239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4577461" y="296239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/>
              <p:cNvSpPr/>
              <p:nvPr/>
            </p:nvSpPr>
            <p:spPr>
              <a:xfrm>
                <a:off x="1589024" y="3198572"/>
                <a:ext cx="1114978" cy="20716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5" name="Rechteck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24" y="3198572"/>
                <a:ext cx="1114978" cy="207169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hteck 31"/>
          <p:cNvSpPr/>
          <p:nvPr/>
        </p:nvSpPr>
        <p:spPr>
          <a:xfrm>
            <a:off x="2917997" y="2911469"/>
            <a:ext cx="1114978" cy="20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1x13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4821610" y="2905640"/>
            <a:ext cx="1114978" cy="20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1x13</a:t>
            </a:r>
            <a:endParaRPr lang="de-DE" dirty="0"/>
          </a:p>
        </p:txBody>
      </p:sp>
      <p:sp>
        <p:nvSpPr>
          <p:cNvPr id="34" name="Rechteck 33"/>
          <p:cNvSpPr/>
          <p:nvPr/>
        </p:nvSpPr>
        <p:spPr>
          <a:xfrm>
            <a:off x="6104333" y="2905639"/>
            <a:ext cx="1114978" cy="20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1x13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hteck 34"/>
              <p:cNvSpPr/>
              <p:nvPr/>
            </p:nvSpPr>
            <p:spPr>
              <a:xfrm>
                <a:off x="2917997" y="3198571"/>
                <a:ext cx="1114978" cy="20716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5" name="Rechteck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997" y="3198571"/>
                <a:ext cx="1114978" cy="207169"/>
              </a:xfrm>
              <a:prstGeom prst="rect">
                <a:avLst/>
              </a:prstGeom>
              <a:blipFill>
                <a:blip r:embed="rId3"/>
                <a:stretch>
                  <a:fillRect l="-2186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hteck 35"/>
              <p:cNvSpPr/>
              <p:nvPr/>
            </p:nvSpPr>
            <p:spPr>
              <a:xfrm>
                <a:off x="4821610" y="3211079"/>
                <a:ext cx="1114978" cy="20716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36" name="Rechteck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610" y="3211079"/>
                <a:ext cx="1114978" cy="207169"/>
              </a:xfrm>
              <a:prstGeom prst="rect">
                <a:avLst/>
              </a:prstGeom>
              <a:blipFill>
                <a:blip r:embed="rId4"/>
                <a:stretch>
                  <a:fillRect l="-546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/>
              <p:cNvSpPr/>
              <p:nvPr/>
            </p:nvSpPr>
            <p:spPr>
              <a:xfrm>
                <a:off x="6104333" y="3211078"/>
                <a:ext cx="1114978" cy="20716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37" name="Rechteck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333" y="3211078"/>
                <a:ext cx="1114978" cy="207169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lipse 37"/>
          <p:cNvSpPr/>
          <p:nvPr/>
        </p:nvSpPr>
        <p:spPr>
          <a:xfrm>
            <a:off x="4200661" y="326958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4389061" y="326958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4577461" y="326958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Pfeil nach rechts 1">
            <a:extLst>
              <a:ext uri="{FF2B5EF4-FFF2-40B4-BE49-F238E27FC236}">
                <a16:creationId xmlns:a16="http://schemas.microsoft.com/office/drawing/2014/main" id="{84437064-10E6-EA49-9E43-96E8D977C45C}"/>
              </a:ext>
            </a:extLst>
          </p:cNvPr>
          <p:cNvSpPr/>
          <p:nvPr/>
        </p:nvSpPr>
        <p:spPr>
          <a:xfrm>
            <a:off x="876300" y="2459430"/>
            <a:ext cx="330200" cy="17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7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>
            <a:extLst>
              <a:ext uri="{FF2B5EF4-FFF2-40B4-BE49-F238E27FC236}">
                <a16:creationId xmlns:a16="http://schemas.microsoft.com/office/drawing/2014/main" id="{BED3C821-1878-2C4E-BE76-12570BA7A243}"/>
              </a:ext>
            </a:extLst>
          </p:cNvPr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9C386B3-5F9F-D04A-9768-27F94681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73600"/>
            <a:ext cx="8443340" cy="1140863"/>
          </a:xfrm>
        </p:spPr>
        <p:txBody>
          <a:bodyPr/>
          <a:lstStyle/>
          <a:p>
            <a:pPr algn="ctr"/>
            <a:r>
              <a:rPr lang="en-US" altLang="zh-CN" dirty="0"/>
              <a:t>Evaluation</a:t>
            </a:r>
            <a:endParaRPr lang="de-DE" dirty="0"/>
          </a:p>
        </p:txBody>
      </p:sp>
      <p:graphicFrame>
        <p:nvGraphicFramePr>
          <p:cNvPr id="21" name="Tabel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093540"/>
              </p:ext>
            </p:extLst>
          </p:nvPr>
        </p:nvGraphicFramePr>
        <p:xfrm>
          <a:off x="689482" y="2860809"/>
          <a:ext cx="77628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9671">
                  <a:extLst>
                    <a:ext uri="{9D8B030D-6E8A-4147-A177-3AD203B41FA5}">
                      <a16:colId xmlns:a16="http://schemas.microsoft.com/office/drawing/2014/main" val="2683028957"/>
                    </a:ext>
                  </a:extLst>
                </a:gridCol>
                <a:gridCol w="1636469">
                  <a:extLst>
                    <a:ext uri="{9D8B030D-6E8A-4147-A177-3AD203B41FA5}">
                      <a16:colId xmlns:a16="http://schemas.microsoft.com/office/drawing/2014/main" val="2206483750"/>
                    </a:ext>
                  </a:extLst>
                </a:gridCol>
                <a:gridCol w="1377226">
                  <a:extLst>
                    <a:ext uri="{9D8B030D-6E8A-4147-A177-3AD203B41FA5}">
                      <a16:colId xmlns:a16="http://schemas.microsoft.com/office/drawing/2014/main" val="4198546802"/>
                    </a:ext>
                  </a:extLst>
                </a:gridCol>
                <a:gridCol w="1879509">
                  <a:extLst>
                    <a:ext uri="{9D8B030D-6E8A-4147-A177-3AD203B41FA5}">
                      <a16:colId xmlns:a16="http://schemas.microsoft.com/office/drawing/2014/main" val="1558815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Packungsdichte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/>
                        <a:t>Verkippen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Steg-Beschädigung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83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Gewichtung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1: 1: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1:</a:t>
                      </a:r>
                      <a:r>
                        <a:rPr lang="de-DE" baseline="0" dirty="0"/>
                        <a:t> </a:t>
                      </a:r>
                      <a:r>
                        <a:rPr lang="de-DE" dirty="0"/>
                        <a:t>8: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8: 1: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19815"/>
                  </a:ext>
                </a:extLst>
              </a:tr>
            </a:tbl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7556A021-D2E4-E34F-926F-AF682A6C19B6}"/>
              </a:ext>
            </a:extLst>
          </p:cNvPr>
          <p:cNvSpPr/>
          <p:nvPr/>
        </p:nvSpPr>
        <p:spPr>
          <a:xfrm>
            <a:off x="689482" y="1768933"/>
            <a:ext cx="7762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9999"/>
              </a:buClr>
            </a:pPr>
            <a:r>
              <a:rPr lang="de-DE" altLang="zh-CN" dirty="0">
                <a:cs typeface="Calibri" panose="020F0502020204030204" pitchFamily="34" charset="0"/>
              </a:rPr>
              <a:t>Die</a:t>
            </a:r>
            <a:r>
              <a:rPr lang="zh-CN" altLang="de-DE" dirty="0">
                <a:cs typeface="Calibri" panose="020F0502020204030204" pitchFamily="34" charset="0"/>
              </a:rPr>
              <a:t> </a:t>
            </a:r>
            <a:r>
              <a:rPr lang="de-DE" altLang="zh-CN" dirty="0">
                <a:cs typeface="Calibri" panose="020F0502020204030204" pitchFamily="34" charset="0"/>
              </a:rPr>
              <a:t>Platzierung</a:t>
            </a:r>
            <a:r>
              <a:rPr lang="zh-CN" altLang="de-DE" dirty="0">
                <a:cs typeface="Calibri" panose="020F0502020204030204" pitchFamily="34" charset="0"/>
              </a:rPr>
              <a:t> </a:t>
            </a:r>
            <a:r>
              <a:rPr lang="de-DE" altLang="zh-CN" dirty="0">
                <a:cs typeface="Calibri" panose="020F0502020204030204" pitchFamily="34" charset="0"/>
              </a:rPr>
              <a:t>der</a:t>
            </a:r>
            <a:r>
              <a:rPr lang="zh-CN" altLang="de-DE" dirty="0">
                <a:cs typeface="Calibri" panose="020F0502020204030204" pitchFamily="34" charset="0"/>
              </a:rPr>
              <a:t> </a:t>
            </a:r>
            <a:r>
              <a:rPr lang="de-DE" altLang="zh-CN" dirty="0">
                <a:cs typeface="Calibri" panose="020F0502020204030204" pitchFamily="34" charset="0"/>
              </a:rPr>
              <a:t>Bauteile</a:t>
            </a:r>
            <a:r>
              <a:rPr lang="zh-CN" altLang="de-DE" dirty="0">
                <a:cs typeface="Calibri" panose="020F0502020204030204" pitchFamily="34" charset="0"/>
              </a:rPr>
              <a:t> </a:t>
            </a:r>
            <a:r>
              <a:rPr lang="de-DE" altLang="zh-CN" dirty="0">
                <a:cs typeface="Calibri" panose="020F0502020204030204" pitchFamily="34" charset="0"/>
              </a:rPr>
              <a:t>ist stark von den Gewichtungen der </a:t>
            </a:r>
            <a:r>
              <a:rPr lang="de-DE" altLang="zh-CN" b="1" dirty="0">
                <a:cs typeface="Calibri" panose="020F0502020204030204" pitchFamily="34" charset="0"/>
              </a:rPr>
              <a:t>Packungsdichte</a:t>
            </a:r>
            <a:r>
              <a:rPr lang="de-DE" altLang="zh-CN" dirty="0">
                <a:cs typeface="Calibri" panose="020F0502020204030204" pitchFamily="34" charset="0"/>
              </a:rPr>
              <a:t>, </a:t>
            </a:r>
            <a:r>
              <a:rPr lang="de-DE" altLang="zh-CN" b="1" dirty="0" err="1">
                <a:cs typeface="Calibri" panose="020F0502020204030204" pitchFamily="34" charset="0"/>
              </a:rPr>
              <a:t>Verkippen</a:t>
            </a:r>
            <a:r>
              <a:rPr lang="de-DE" altLang="zh-CN" dirty="0">
                <a:cs typeface="Calibri" panose="020F0502020204030204" pitchFamily="34" charset="0"/>
              </a:rPr>
              <a:t>, </a:t>
            </a:r>
            <a:r>
              <a:rPr lang="de-DE" altLang="zh-CN" b="1" dirty="0">
                <a:cs typeface="Calibri" panose="020F0502020204030204" pitchFamily="34" charset="0"/>
              </a:rPr>
              <a:t>Steg-Beschädigung</a:t>
            </a:r>
            <a:r>
              <a:rPr lang="de-DE" altLang="zh-CN" dirty="0">
                <a:cs typeface="Calibri" panose="020F0502020204030204" pitchFamily="34" charset="0"/>
              </a:rPr>
              <a:t> beeinflusst. Betrachten folgende Fälle: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4519104-0018-DF40-A5A6-3EA68E9181BB}"/>
              </a:ext>
            </a:extLst>
          </p:cNvPr>
          <p:cNvSpPr/>
          <p:nvPr/>
        </p:nvSpPr>
        <p:spPr>
          <a:xfrm>
            <a:off x="689482" y="3998909"/>
            <a:ext cx="7762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9999"/>
              </a:buClr>
            </a:pPr>
            <a:r>
              <a:rPr lang="de-DE" altLang="zh-CN" sz="1600" dirty="0">
                <a:cs typeface="Calibri" panose="020F0502020204030204" pitchFamily="34" charset="0"/>
              </a:rPr>
              <a:t>Das Modell sollte mit unbekannten Bauteilen getestet werden.</a:t>
            </a:r>
          </a:p>
          <a:p>
            <a:pPr>
              <a:buClr>
                <a:srgbClr val="009999"/>
              </a:buClr>
            </a:pPr>
            <a:r>
              <a:rPr lang="de-DE" altLang="zh-CN" sz="1600" b="1" dirty="0">
                <a:cs typeface="Calibri" panose="020F0502020204030204" pitchFamily="34" charset="0"/>
              </a:rPr>
              <a:t>Unterschiedliche Anzahl an Teilen für Training und Test.</a:t>
            </a:r>
          </a:p>
        </p:txBody>
      </p:sp>
    </p:spTree>
    <p:extLst>
      <p:ext uri="{BB962C8B-B14F-4D97-AF65-F5344CB8AC3E}">
        <p14:creationId xmlns:p14="http://schemas.microsoft.com/office/powerpoint/2010/main" val="124741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Modellierung</a:t>
            </a:r>
            <a:endParaRPr lang="de-DE" sz="4400" b="0" strike="noStrike" spc="-1" dirty="0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2736000" y="3024000"/>
            <a:ext cx="1796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ustomShape 4"/>
              <p:cNvSpPr/>
              <p:nvPr/>
            </p:nvSpPr>
            <p:spPr>
              <a:xfrm>
                <a:off x="389160" y="1699740"/>
                <a:ext cx="8363520" cy="8854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Gegeben: Nester N, der eine geordnete Schablonenkonfiguration</a:t>
                </a:r>
                <a:endParaRPr lang="de-DE" sz="1800" b="0" strike="noStrike" spc="-1" dirty="0">
                  <a:latin typeface="Arial"/>
                </a:endParaRPr>
              </a:p>
              <a:p>
                <a14:m>
                  <m:oMath xmlns:m="http://schemas.openxmlformats.org/officeDocument/2006/math">
                    <m:r>
                      <a:rPr lang="de-DE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𝐷</m:t>
                    </m:r>
                    <m:r>
                      <a:rPr lang="de-DE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=(</m:t>
                    </m:r>
                    <m:sSub>
                      <m:sSubPr>
                        <m:ctrlP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sSubPr>
                      <m:e>
                        <m: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𝑆</m:t>
                        </m:r>
                      </m:e>
                      <m:sub>
                        <m: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1</m:t>
                        </m:r>
                      </m:sub>
                    </m:sSub>
                    <m:r>
                      <a:rPr lang="de-DE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,…,</m:t>
                    </m:r>
                    <m:sSub>
                      <m:sSubPr>
                        <m:ctrlP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</m:ctrlPr>
                      </m:sSubPr>
                      <m:e>
                        <m: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𝑆</m:t>
                        </m:r>
                      </m:e>
                      <m:sub>
                        <m:r>
                          <a:rPr lang="de-DE" sz="18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DejaVu Sans"/>
                          </a:rPr>
                          <m:t>𝑛</m:t>
                        </m:r>
                      </m:sub>
                    </m:sSub>
                    <m:r>
                      <a:rPr lang="de-DE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)</m:t>
                    </m:r>
                  </m:oMath>
                </a14:m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 mit dem </a:t>
                </a:r>
                <a:r>
                  <a:rPr lang="de-DE" sz="1800" b="0" strike="noStrike" spc="-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Bottom</a:t>
                </a: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-</a:t>
                </a:r>
                <a:r>
                  <a:rPr lang="de-DE" sz="1800" b="0" strike="noStrike" spc="-1" dirty="0" err="1">
                    <a:solidFill>
                      <a:srgbClr val="000000"/>
                    </a:solidFill>
                    <a:latin typeface="Arial"/>
                    <a:ea typeface="DejaVu Sans"/>
                  </a:rPr>
                  <a:t>Left</a:t>
                </a: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-Algorithmus anordnet und mit </a:t>
                </a:r>
                <a:r>
                  <a:rPr lang="de-DE" dirty="0"/>
                  <a:t>Kipp-Codierung (2 = stabil, 3 = unsicher, 4 = kippt, 5 = fällt)</a:t>
                </a:r>
                <a:r>
                  <a:rPr lang="de-DE" spc="-1" dirty="0">
                    <a:solidFill>
                      <a:srgbClr val="000000"/>
                    </a:solidFill>
                  </a:rPr>
                  <a:t>  </a:t>
                </a:r>
                <a:r>
                  <a:rPr lang="de-DE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bewertet.</a:t>
                </a:r>
              </a:p>
            </p:txBody>
          </p:sp>
        </mc:Choice>
        <mc:Fallback xmlns="">
          <p:sp>
            <p:nvSpPr>
              <p:cNvPr id="117" name="Custom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60" y="1699740"/>
                <a:ext cx="8363520" cy="885420"/>
              </a:xfrm>
              <a:prstGeom prst="rect">
                <a:avLst/>
              </a:prstGeom>
              <a:blipFill>
                <a:blip r:embed="rId2"/>
                <a:stretch>
                  <a:fillRect l="-607" t="-2817" b="-12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0" name="Picture 2"/>
          <p:cNvPicPr/>
          <p:nvPr/>
        </p:nvPicPr>
        <p:blipFill>
          <a:blip r:embed="rId3"/>
          <a:stretch/>
        </p:blipFill>
        <p:spPr>
          <a:xfrm rot="16208400">
            <a:off x="5197320" y="2243880"/>
            <a:ext cx="2291760" cy="4585320"/>
          </a:xfrm>
          <a:prstGeom prst="rect">
            <a:avLst/>
          </a:prstGeom>
          <a:ln>
            <a:noFill/>
          </a:ln>
        </p:spPr>
      </p:pic>
      <p:pic>
        <p:nvPicPr>
          <p:cNvPr id="121" name="Grafik 120"/>
          <p:cNvPicPr/>
          <p:nvPr/>
        </p:nvPicPr>
        <p:blipFill>
          <a:blip r:embed="rId4"/>
          <a:stretch/>
        </p:blipFill>
        <p:spPr>
          <a:xfrm rot="60000">
            <a:off x="609854" y="2622852"/>
            <a:ext cx="3355920" cy="32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57200" y="1417320"/>
            <a:ext cx="740727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/>
              <a:t>Experiment </a:t>
            </a:r>
            <a:r>
              <a:rPr lang="en-US" altLang="zh-CN" sz="1600" b="1" dirty="0"/>
              <a:t>1</a:t>
            </a:r>
          </a:p>
          <a:p>
            <a:r>
              <a:rPr lang="en-US" altLang="zh-CN" sz="1600" b="1" dirty="0"/>
              <a:t>Setup</a:t>
            </a:r>
            <a:r>
              <a:rPr lang="en-US" altLang="zh-CN" sz="1600" dirty="0"/>
              <a:t>:  	</a:t>
            </a:r>
            <a:r>
              <a:rPr lang="de-DE" sz="1600" dirty="0"/>
              <a:t>Gewichtung 1: 1: 1</a:t>
            </a:r>
          </a:p>
          <a:p>
            <a:r>
              <a:rPr lang="de-DE" sz="1600" dirty="0"/>
              <a:t>	Anzahle der Bauteile für Training : 54</a:t>
            </a:r>
          </a:p>
          <a:p>
            <a:r>
              <a:rPr lang="de-DE" sz="1600" dirty="0"/>
              <a:t> 	Anzahle der Bauteile für Test : 54</a:t>
            </a:r>
          </a:p>
          <a:p>
            <a:endParaRPr lang="de-DE" sz="1600" dirty="0"/>
          </a:p>
          <a:p>
            <a:pPr>
              <a:buClr>
                <a:srgbClr val="009999"/>
              </a:buClr>
            </a:pPr>
            <a:r>
              <a:rPr lang="de-DE" sz="1600" b="1" dirty="0"/>
              <a:t>Metrik </a:t>
            </a:r>
            <a:r>
              <a:rPr lang="de-DE" sz="1600" dirty="0"/>
              <a:t>:	Beste Test-Konfiguration ist in top 5 der Vorhersage</a:t>
            </a:r>
          </a:p>
          <a:p>
            <a:r>
              <a:rPr lang="de-DE" sz="1600" b="1" dirty="0" err="1"/>
              <a:t>Result</a:t>
            </a:r>
            <a:r>
              <a:rPr lang="de-DE" sz="1600" b="1" dirty="0"/>
              <a:t> :	84%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7" y="2974046"/>
            <a:ext cx="8212323" cy="34218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DD0A4C5-3376-B148-A718-4880E7E3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Evaluation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787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41300" y="1032234"/>
            <a:ext cx="8978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/>
              <a:t>Experiment </a:t>
            </a:r>
            <a:r>
              <a:rPr lang="en-US" altLang="zh-CN" sz="1600" b="1" dirty="0"/>
              <a:t>2</a:t>
            </a:r>
          </a:p>
          <a:p>
            <a:r>
              <a:rPr lang="en-US" altLang="zh-CN" sz="1600" b="1" dirty="0"/>
              <a:t>Setup</a:t>
            </a:r>
            <a:r>
              <a:rPr lang="en-US" altLang="zh-CN" sz="1600" dirty="0"/>
              <a:t>:  	</a:t>
            </a:r>
            <a:r>
              <a:rPr lang="de-DE" sz="1600" dirty="0"/>
              <a:t>Gewichtung 1: 8: 1</a:t>
            </a:r>
          </a:p>
          <a:p>
            <a:r>
              <a:rPr lang="de-DE" sz="1600" dirty="0"/>
              <a:t>	Anzahle der Bauteile für Training : 44</a:t>
            </a:r>
          </a:p>
          <a:p>
            <a:r>
              <a:rPr lang="de-DE" sz="1600" dirty="0"/>
              <a:t> 	6 verschiedene Datensatz:  	(1)  10 neue Bauteile</a:t>
            </a:r>
          </a:p>
          <a:p>
            <a:r>
              <a:rPr lang="en-US" sz="1600" dirty="0"/>
              <a:t>				(2)  </a:t>
            </a:r>
            <a:r>
              <a:rPr lang="de-DE" sz="1600" dirty="0"/>
              <a:t>10 neue Bauteile + 10 benutzte Bauteile</a:t>
            </a:r>
          </a:p>
          <a:p>
            <a:r>
              <a:rPr lang="en-US" sz="1600" dirty="0"/>
              <a:t>				(3)  </a:t>
            </a:r>
            <a:r>
              <a:rPr lang="de-DE" sz="1600" dirty="0"/>
              <a:t>10 neue Bauteile + 20 benutzte Bauteile</a:t>
            </a:r>
          </a:p>
          <a:p>
            <a:r>
              <a:rPr lang="en-US" sz="1600" dirty="0"/>
              <a:t>				(4)  </a:t>
            </a:r>
            <a:r>
              <a:rPr lang="de-DE" sz="1600" dirty="0"/>
              <a:t>10 neue Bauteile + 30 benutzte Bauteile</a:t>
            </a:r>
          </a:p>
          <a:p>
            <a:r>
              <a:rPr lang="de-DE" sz="1600" dirty="0"/>
              <a:t>				(5)  10 neue Bauteile + 44 benutzte Bauteile</a:t>
            </a:r>
          </a:p>
          <a:p>
            <a:r>
              <a:rPr lang="en-US" sz="1600" dirty="0"/>
              <a:t>				(6)   44 </a:t>
            </a:r>
            <a:r>
              <a:rPr lang="de-DE" sz="1600" dirty="0"/>
              <a:t>benutzte Bauteile</a:t>
            </a:r>
          </a:p>
          <a:p>
            <a:r>
              <a:rPr lang="en-US" sz="1600" dirty="0"/>
              <a:t>				</a:t>
            </a:r>
            <a:endParaRPr lang="de-DE" sz="1600" dirty="0"/>
          </a:p>
          <a:p>
            <a:r>
              <a:rPr lang="de-DE" sz="1600" b="1" dirty="0"/>
              <a:t>Metrik </a:t>
            </a:r>
            <a:r>
              <a:rPr lang="de-DE" sz="1600" dirty="0"/>
              <a:t>:	Beste Test-Konfiguration ist in top 5 der Vorhersage</a:t>
            </a:r>
          </a:p>
          <a:p>
            <a:r>
              <a:rPr lang="de-DE" sz="1600" b="1" dirty="0" err="1"/>
              <a:t>Result</a:t>
            </a:r>
            <a:r>
              <a:rPr lang="de-DE" sz="1600" b="1" dirty="0"/>
              <a:t> 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9C386B3-5F9F-D04A-9768-27F94681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55600"/>
            <a:ext cx="8407400" cy="952500"/>
          </a:xfrm>
        </p:spPr>
        <p:txBody>
          <a:bodyPr/>
          <a:lstStyle/>
          <a:p>
            <a:pPr algn="ctr"/>
            <a:r>
              <a:rPr lang="en-US" altLang="zh-CN" dirty="0"/>
              <a:t>Evaluation</a:t>
            </a:r>
            <a:endParaRPr lang="de-DE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697277" y="3517864"/>
            <a:ext cx="7198948" cy="2747789"/>
            <a:chOff x="3025411" y="3628435"/>
            <a:chExt cx="8150589" cy="3396079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411" y="3628435"/>
              <a:ext cx="8150589" cy="3396079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4422745" y="5879705"/>
              <a:ext cx="660989" cy="4184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dirty="0"/>
                <a:t>0.12</a:t>
              </a:r>
              <a:endParaRPr lang="de-DE" dirty="0"/>
            </a:p>
          </p:txBody>
        </p:sp>
        <p:sp>
          <p:nvSpPr>
            <p:cNvPr id="6" name="Rechteck 5"/>
            <p:cNvSpPr/>
            <p:nvPr/>
          </p:nvSpPr>
          <p:spPr>
            <a:xfrm>
              <a:off x="5392884" y="5206360"/>
              <a:ext cx="660989" cy="4184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dirty="0"/>
                <a:t>0.36</a:t>
              </a:r>
              <a:endParaRPr lang="de-DE" dirty="0"/>
            </a:p>
          </p:txBody>
        </p:sp>
        <p:sp>
          <p:nvSpPr>
            <p:cNvPr id="7" name="Rechteck 6"/>
            <p:cNvSpPr/>
            <p:nvPr/>
          </p:nvSpPr>
          <p:spPr>
            <a:xfrm>
              <a:off x="6393362" y="5071552"/>
              <a:ext cx="660989" cy="4184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dirty="0"/>
                <a:t>0.41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7393840" y="4785285"/>
              <a:ext cx="660989" cy="4184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dirty="0"/>
                <a:t>0.51</a:t>
              </a:r>
              <a:endParaRPr lang="de-DE" dirty="0"/>
            </a:p>
          </p:txBody>
        </p:sp>
        <p:sp>
          <p:nvSpPr>
            <p:cNvPr id="9" name="Rechteck 8"/>
            <p:cNvSpPr/>
            <p:nvPr/>
          </p:nvSpPr>
          <p:spPr>
            <a:xfrm>
              <a:off x="8363465" y="4508690"/>
              <a:ext cx="660989" cy="4184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dirty="0"/>
                <a:t>0.61</a:t>
              </a:r>
              <a:endParaRPr lang="de-DE" dirty="0"/>
            </a:p>
          </p:txBody>
        </p:sp>
        <p:sp>
          <p:nvSpPr>
            <p:cNvPr id="10" name="Rechteck 9"/>
            <p:cNvSpPr/>
            <p:nvPr/>
          </p:nvSpPr>
          <p:spPr>
            <a:xfrm>
              <a:off x="9353108" y="3774911"/>
              <a:ext cx="660989" cy="4184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dirty="0"/>
                <a:t>0.87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6299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87"/>
            <a:ext cx="4464000" cy="2232000"/>
          </a:xfrm>
          <a:prstGeom prst="rect">
            <a:avLst/>
          </a:prstGeom>
        </p:spPr>
      </p:pic>
      <p:pic>
        <p:nvPicPr>
          <p:cNvPr id="3" name="Grafik 2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2717"/>
            <a:ext cx="4464000" cy="2232000"/>
          </a:xfrm>
          <a:prstGeom prst="rect">
            <a:avLst/>
          </a:prstGeom>
        </p:spPr>
      </p:pic>
      <p:pic>
        <p:nvPicPr>
          <p:cNvPr id="4" name="Grafik 3"/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6347"/>
            <a:ext cx="4464000" cy="2232000"/>
          </a:xfrm>
          <a:prstGeom prst="rect">
            <a:avLst/>
          </a:prstGeom>
        </p:spPr>
      </p:pic>
      <p:pic>
        <p:nvPicPr>
          <p:cNvPr id="5" name="Grafik 4"/>
          <p:cNvPicPr>
            <a:picLocks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73" y="109087"/>
            <a:ext cx="4464000" cy="2232000"/>
          </a:xfrm>
          <a:prstGeom prst="rect">
            <a:avLst/>
          </a:prstGeom>
        </p:spPr>
      </p:pic>
      <p:pic>
        <p:nvPicPr>
          <p:cNvPr id="6" name="Grafik 5"/>
          <p:cNvPicPr>
            <a:picLocks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73" y="2172717"/>
            <a:ext cx="4464000" cy="2232000"/>
          </a:xfrm>
          <a:prstGeom prst="rect">
            <a:avLst/>
          </a:prstGeom>
        </p:spPr>
      </p:pic>
      <p:pic>
        <p:nvPicPr>
          <p:cNvPr id="7" name="Grafik 6"/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73" y="4219408"/>
            <a:ext cx="4464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2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41300" y="1094400"/>
            <a:ext cx="8978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/>
              <a:t>Experiment </a:t>
            </a:r>
            <a:r>
              <a:rPr lang="en-US" altLang="zh-CN" sz="1600" b="1" dirty="0"/>
              <a:t>3</a:t>
            </a:r>
          </a:p>
          <a:p>
            <a:r>
              <a:rPr lang="en-US" altLang="zh-CN" sz="1600" b="1" dirty="0"/>
              <a:t>Setup</a:t>
            </a:r>
            <a:r>
              <a:rPr lang="en-US" altLang="zh-CN" sz="1600" dirty="0"/>
              <a:t>:  	</a:t>
            </a:r>
            <a:r>
              <a:rPr lang="de-DE" sz="1600" dirty="0"/>
              <a:t>Gewichtung </a:t>
            </a:r>
            <a:r>
              <a:rPr lang="en-US" altLang="zh-CN" sz="1600" dirty="0"/>
              <a:t>8</a:t>
            </a:r>
            <a:r>
              <a:rPr lang="de-DE" sz="1600" dirty="0"/>
              <a:t>: </a:t>
            </a:r>
            <a:r>
              <a:rPr lang="en-US" altLang="zh-CN" sz="1600" dirty="0"/>
              <a:t>1</a:t>
            </a:r>
            <a:r>
              <a:rPr lang="de-DE" sz="1600" dirty="0"/>
              <a:t>: 1</a:t>
            </a:r>
          </a:p>
          <a:p>
            <a:r>
              <a:rPr lang="de-DE" sz="1600" dirty="0"/>
              <a:t>	Anzahle der Bauteile für Training : 44</a:t>
            </a:r>
          </a:p>
          <a:p>
            <a:r>
              <a:rPr lang="de-DE" sz="1600" dirty="0"/>
              <a:t> 	6 verschiedene Datensatz:  	(1)  10 neue Bauteile</a:t>
            </a:r>
          </a:p>
          <a:p>
            <a:r>
              <a:rPr lang="en-US" sz="1600" dirty="0"/>
              <a:t>				(2)  </a:t>
            </a:r>
            <a:r>
              <a:rPr lang="de-DE" sz="1600" dirty="0"/>
              <a:t>10 neue Bauteile + 10 benutzte Bauteile</a:t>
            </a:r>
          </a:p>
          <a:p>
            <a:r>
              <a:rPr lang="en-US" sz="1600" dirty="0"/>
              <a:t>				(3)  </a:t>
            </a:r>
            <a:r>
              <a:rPr lang="de-DE" sz="1600" dirty="0"/>
              <a:t>10 neue Bauteile + 20 benutzte Bauteile</a:t>
            </a:r>
          </a:p>
          <a:p>
            <a:r>
              <a:rPr lang="en-US" sz="1600" dirty="0"/>
              <a:t>				(4)  </a:t>
            </a:r>
            <a:r>
              <a:rPr lang="de-DE" sz="1600" dirty="0"/>
              <a:t>10 neue Bauteile + 30 benutzte Bauteile</a:t>
            </a:r>
          </a:p>
          <a:p>
            <a:r>
              <a:rPr lang="de-DE" sz="1600" dirty="0"/>
              <a:t>				(5)  10 neue Bauteile + 44 benutzte Bauteile</a:t>
            </a:r>
          </a:p>
          <a:p>
            <a:r>
              <a:rPr lang="en-US" sz="1600" dirty="0"/>
              <a:t>				(6)   44 </a:t>
            </a:r>
            <a:r>
              <a:rPr lang="de-DE" sz="1600" dirty="0"/>
              <a:t>benutzte Bauteile</a:t>
            </a:r>
            <a:r>
              <a:rPr lang="en-US" sz="1600" dirty="0"/>
              <a:t>				</a:t>
            </a:r>
            <a:endParaRPr lang="de-DE" sz="1600" dirty="0"/>
          </a:p>
          <a:p>
            <a:r>
              <a:rPr lang="de-DE" sz="1600" b="1" dirty="0"/>
              <a:t>Metrik</a:t>
            </a:r>
            <a:r>
              <a:rPr lang="de-DE" sz="1600" dirty="0"/>
              <a:t>:	</a:t>
            </a:r>
            <a:r>
              <a:rPr lang="de-DE" sz="1600" b="1" dirty="0"/>
              <a:t> </a:t>
            </a:r>
            <a:r>
              <a:rPr lang="de-DE" sz="1600" dirty="0"/>
              <a:t>Beste Test-Konfiguration ist in Top-5 der Vorhersage bezüglich </a:t>
            </a:r>
            <a:r>
              <a:rPr lang="de-DE" sz="1600" b="1" dirty="0"/>
              <a:t>Score</a:t>
            </a:r>
          </a:p>
          <a:p>
            <a:r>
              <a:rPr lang="de-DE" sz="1600" b="1" dirty="0" err="1"/>
              <a:t>Result</a:t>
            </a:r>
            <a:r>
              <a:rPr lang="de-DE" sz="1600" b="1" dirty="0"/>
              <a:t>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9C386B3-5F9F-D04A-9768-27F94681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8900"/>
            <a:ext cx="8496300" cy="1325563"/>
          </a:xfrm>
        </p:spPr>
        <p:txBody>
          <a:bodyPr/>
          <a:lstStyle/>
          <a:p>
            <a:pPr algn="ctr"/>
            <a:r>
              <a:rPr lang="en-US" altLang="zh-CN" dirty="0"/>
              <a:t>Evaluation</a:t>
            </a:r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889173" y="3689973"/>
            <a:ext cx="7378527" cy="2672727"/>
            <a:chOff x="3104433" y="3571994"/>
            <a:chExt cx="8286055" cy="3452522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433" y="3571994"/>
              <a:ext cx="8286055" cy="3452522"/>
            </a:xfrm>
            <a:prstGeom prst="rect">
              <a:avLst/>
            </a:prstGeom>
          </p:spPr>
        </p:pic>
        <p:sp>
          <p:nvSpPr>
            <p:cNvPr id="6" name="Rechteck 5"/>
            <p:cNvSpPr/>
            <p:nvPr/>
          </p:nvSpPr>
          <p:spPr>
            <a:xfrm>
              <a:off x="4524346" y="5813073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0.14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5532967" y="4899761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0.46</a:t>
              </a:r>
            </a:p>
          </p:txBody>
        </p:sp>
        <p:sp>
          <p:nvSpPr>
            <p:cNvPr id="8" name="Rechteck 7"/>
            <p:cNvSpPr/>
            <p:nvPr/>
          </p:nvSpPr>
          <p:spPr>
            <a:xfrm>
              <a:off x="6544351" y="4632030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0.55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7549062" y="4421212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0.62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8572884" y="4170023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0.71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9535907" y="3729756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0.86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225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78" y="1958533"/>
            <a:ext cx="4464000" cy="2160000"/>
          </a:xfrm>
          <a:prstGeom prst="rect">
            <a:avLst/>
          </a:prstGeom>
        </p:spPr>
      </p:pic>
      <p:pic>
        <p:nvPicPr>
          <p:cNvPr id="9" name="Grafik 8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89" y="0"/>
            <a:ext cx="4464000" cy="2160000"/>
          </a:xfrm>
          <a:prstGeom prst="rect">
            <a:avLst/>
          </a:prstGeom>
        </p:spPr>
      </p:pic>
      <p:pic>
        <p:nvPicPr>
          <p:cNvPr id="10" name="Grafik 9"/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29" y="1958533"/>
            <a:ext cx="4464000" cy="2160000"/>
          </a:xfrm>
          <a:prstGeom prst="rect">
            <a:avLst/>
          </a:prstGeom>
        </p:spPr>
      </p:pic>
      <p:pic>
        <p:nvPicPr>
          <p:cNvPr id="11" name="Grafik 10"/>
          <p:cNvPicPr>
            <a:picLocks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45" y="4118533"/>
            <a:ext cx="4464000" cy="2160000"/>
          </a:xfrm>
          <a:prstGeom prst="rect">
            <a:avLst/>
          </a:prstGeom>
        </p:spPr>
      </p:pic>
      <p:pic>
        <p:nvPicPr>
          <p:cNvPr id="12" name="Grafik 11"/>
          <p:cNvPicPr>
            <a:picLocks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78" y="0"/>
            <a:ext cx="4464000" cy="2160000"/>
          </a:xfrm>
          <a:prstGeom prst="rect">
            <a:avLst/>
          </a:prstGeom>
        </p:spPr>
      </p:pic>
      <p:pic>
        <p:nvPicPr>
          <p:cNvPr id="13" name="Grafik 12"/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78" y="4118533"/>
            <a:ext cx="4464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4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44282-DD8B-6543-AA15-E21CED8F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Evaluation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8014D6-B6AF-F843-BD2B-279B2E2DD4E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559174"/>
            <a:ext cx="6985000" cy="291041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C47D615-BF8C-2B4C-B6E5-744A243C3712}"/>
              </a:ext>
            </a:extLst>
          </p:cNvPr>
          <p:cNvSpPr/>
          <p:nvPr/>
        </p:nvSpPr>
        <p:spPr>
          <a:xfrm>
            <a:off x="241300" y="1094400"/>
            <a:ext cx="84440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/>
              <a:t>Experiment </a:t>
            </a:r>
            <a:r>
              <a:rPr lang="en-US" altLang="zh-CN" sz="1600" b="1" dirty="0"/>
              <a:t>3</a:t>
            </a:r>
          </a:p>
          <a:p>
            <a:r>
              <a:rPr lang="en-US" altLang="zh-CN" sz="1600" b="1" dirty="0"/>
              <a:t>Setup</a:t>
            </a:r>
            <a:r>
              <a:rPr lang="en-US" altLang="zh-CN" sz="1600" dirty="0"/>
              <a:t>:  	</a:t>
            </a:r>
            <a:r>
              <a:rPr lang="de-DE" sz="1600" dirty="0"/>
              <a:t>Gewichtung </a:t>
            </a:r>
            <a:r>
              <a:rPr lang="en-US" altLang="zh-CN" sz="1600" dirty="0"/>
              <a:t>8</a:t>
            </a:r>
            <a:r>
              <a:rPr lang="de-DE" sz="1600" dirty="0"/>
              <a:t>: </a:t>
            </a:r>
            <a:r>
              <a:rPr lang="en-US" altLang="zh-CN" sz="1600" dirty="0"/>
              <a:t>1</a:t>
            </a:r>
            <a:r>
              <a:rPr lang="de-DE" sz="1600" dirty="0"/>
              <a:t>: 1</a:t>
            </a:r>
          </a:p>
          <a:p>
            <a:r>
              <a:rPr lang="de-DE" sz="1600" dirty="0"/>
              <a:t>	Anzahle der Bauteile für Training : 44</a:t>
            </a:r>
          </a:p>
          <a:p>
            <a:r>
              <a:rPr lang="de-DE" sz="1600" dirty="0"/>
              <a:t> 	6 verschiedene Datensatz:  	(1)  10 neue Bauteile</a:t>
            </a:r>
          </a:p>
          <a:p>
            <a:r>
              <a:rPr lang="en-US" sz="1600" dirty="0"/>
              <a:t>				(2)  </a:t>
            </a:r>
            <a:r>
              <a:rPr lang="de-DE" sz="1600" dirty="0"/>
              <a:t>10 neue Bauteile + 10 benutzte Bauteile</a:t>
            </a:r>
          </a:p>
          <a:p>
            <a:r>
              <a:rPr lang="en-US" sz="1600" dirty="0"/>
              <a:t>				(3)  </a:t>
            </a:r>
            <a:r>
              <a:rPr lang="de-DE" sz="1600" dirty="0"/>
              <a:t>10 neue Bauteile + 20 benutzte Bauteile</a:t>
            </a:r>
          </a:p>
          <a:p>
            <a:r>
              <a:rPr lang="en-US" sz="1600" dirty="0"/>
              <a:t>				(4)  </a:t>
            </a:r>
            <a:r>
              <a:rPr lang="de-DE" sz="1600" dirty="0"/>
              <a:t>10 neue Bauteile + 30 benutzte Bauteile</a:t>
            </a:r>
          </a:p>
          <a:p>
            <a:r>
              <a:rPr lang="de-DE" sz="1600" dirty="0"/>
              <a:t>				(5)  10 neue Bauteile + 44 benutzte Bauteile</a:t>
            </a:r>
          </a:p>
          <a:p>
            <a:r>
              <a:rPr lang="en-US" sz="1600" dirty="0"/>
              <a:t>				(6)   44 </a:t>
            </a:r>
            <a:r>
              <a:rPr lang="de-DE" sz="1600" dirty="0"/>
              <a:t>benutzte Bauteile</a:t>
            </a:r>
            <a:r>
              <a:rPr lang="en-US" sz="1600" dirty="0"/>
              <a:t>				</a:t>
            </a:r>
            <a:endParaRPr lang="de-DE" sz="1600" dirty="0"/>
          </a:p>
          <a:p>
            <a:r>
              <a:rPr lang="de-DE" sz="1600" b="1" dirty="0"/>
              <a:t>Metrik</a:t>
            </a:r>
            <a:r>
              <a:rPr lang="de-DE" sz="1600" dirty="0"/>
              <a:t>:	</a:t>
            </a:r>
            <a:r>
              <a:rPr lang="de-DE" sz="1600" b="1" dirty="0"/>
              <a:t> </a:t>
            </a:r>
            <a:r>
              <a:rPr lang="de-DE" sz="1600" dirty="0"/>
              <a:t>Beste Vorhersage ist in Top-5 der Test-Konfigurationen bezüglich </a:t>
            </a:r>
            <a:r>
              <a:rPr lang="de-DE" sz="1600" b="1" dirty="0"/>
              <a:t>Score</a:t>
            </a:r>
          </a:p>
          <a:p>
            <a:r>
              <a:rPr lang="de-DE" sz="1600" b="1" dirty="0" err="1"/>
              <a:t>Result</a:t>
            </a:r>
            <a:r>
              <a:rPr lang="de-DE" sz="1600" b="1" dirty="0"/>
              <a:t>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489568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F49ED62-CB93-744F-9A23-947C0953D5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4328160" cy="1803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625BA2-4436-5C48-A9F8-06AAED89AE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4450"/>
            <a:ext cx="4328160" cy="1803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574AB9-9FF8-E04D-9311-952332DF86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2600"/>
            <a:ext cx="4328160" cy="1803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0806A4-646F-3246-9390-94154D936F2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876300"/>
            <a:ext cx="4328160" cy="18034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6DB7630-6981-EE45-8649-5699280D05B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2584450"/>
            <a:ext cx="4328160" cy="1803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1329DC-EBE4-1648-8CE6-55DED2CCF3E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4340225"/>
            <a:ext cx="432816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6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20D91-81E0-364C-A6AC-0F501A67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600"/>
            <a:ext cx="8191500" cy="755100"/>
          </a:xfrm>
        </p:spPr>
        <p:txBody>
          <a:bodyPr/>
          <a:lstStyle/>
          <a:p>
            <a:pPr algn="ctr"/>
            <a:r>
              <a:rPr lang="de-DE"/>
              <a:t>Evaluation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16CC46E-729E-024A-9F94-C9666BF96229}"/>
              </a:ext>
            </a:extLst>
          </p:cNvPr>
          <p:cNvSpPr/>
          <p:nvPr/>
        </p:nvSpPr>
        <p:spPr>
          <a:xfrm>
            <a:off x="457200" y="1417320"/>
            <a:ext cx="8978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/>
              <a:t>Experiment </a:t>
            </a:r>
            <a:r>
              <a:rPr lang="en-US" altLang="zh-CN" sz="1600" b="1" dirty="0"/>
              <a:t>3</a:t>
            </a:r>
          </a:p>
          <a:p>
            <a:r>
              <a:rPr lang="en-US" altLang="zh-CN" sz="1600" b="1" dirty="0"/>
              <a:t>Setup</a:t>
            </a:r>
            <a:r>
              <a:rPr lang="en-US" altLang="zh-CN" sz="1600" dirty="0"/>
              <a:t>:  	</a:t>
            </a:r>
            <a:r>
              <a:rPr lang="de-DE" sz="1600" dirty="0"/>
              <a:t>Gewichtung </a:t>
            </a:r>
            <a:r>
              <a:rPr lang="en-US" altLang="zh-CN" sz="1600" dirty="0"/>
              <a:t>8</a:t>
            </a:r>
            <a:r>
              <a:rPr lang="de-DE" sz="1600" dirty="0"/>
              <a:t>: </a:t>
            </a:r>
            <a:r>
              <a:rPr lang="en-US" altLang="zh-CN" sz="1600" dirty="0"/>
              <a:t>1</a:t>
            </a:r>
            <a:r>
              <a:rPr lang="de-DE" sz="1600" dirty="0"/>
              <a:t>: 1</a:t>
            </a:r>
          </a:p>
          <a:p>
            <a:r>
              <a:rPr lang="de-DE" sz="1600" dirty="0"/>
              <a:t>	Anzahle der Bauteile für Training : 44</a:t>
            </a:r>
          </a:p>
          <a:p>
            <a:r>
              <a:rPr lang="de-DE" sz="1600" dirty="0"/>
              <a:t> 	6 verschiedene Datensatz:  	(1)  10 neue Bauteile</a:t>
            </a:r>
          </a:p>
          <a:p>
            <a:r>
              <a:rPr lang="en-US" sz="1600" dirty="0"/>
              <a:t>				(2)  </a:t>
            </a:r>
            <a:r>
              <a:rPr lang="de-DE" sz="1600" dirty="0"/>
              <a:t>10 neue Bauteile + 10 benutzte Bauteile</a:t>
            </a:r>
          </a:p>
          <a:p>
            <a:r>
              <a:rPr lang="en-US" sz="1600" dirty="0"/>
              <a:t>				(3)  </a:t>
            </a:r>
            <a:r>
              <a:rPr lang="de-DE" sz="1600" dirty="0"/>
              <a:t>10 neue Bauteile + 20 benutzte Bauteile</a:t>
            </a:r>
          </a:p>
          <a:p>
            <a:r>
              <a:rPr lang="en-US" sz="1600" dirty="0"/>
              <a:t>				(4)  </a:t>
            </a:r>
            <a:r>
              <a:rPr lang="de-DE" sz="1600" dirty="0"/>
              <a:t>10 neue Bauteile + 30 benutzte Bauteile</a:t>
            </a:r>
          </a:p>
          <a:p>
            <a:r>
              <a:rPr lang="de-DE" sz="1600" dirty="0"/>
              <a:t>				(5)  10 neue Bauteile + 44 benutzte Bauteile</a:t>
            </a:r>
          </a:p>
          <a:p>
            <a:r>
              <a:rPr lang="en-US" sz="1600" dirty="0"/>
              <a:t>				(6)   44 </a:t>
            </a:r>
            <a:r>
              <a:rPr lang="de-DE" sz="1600" dirty="0"/>
              <a:t>benutzte Bauteile</a:t>
            </a:r>
            <a:r>
              <a:rPr lang="en-US" sz="1600" dirty="0"/>
              <a:t>				</a:t>
            </a:r>
            <a:endParaRPr lang="de-DE" sz="1600" dirty="0"/>
          </a:p>
          <a:p>
            <a:r>
              <a:rPr lang="de-DE" sz="1600" b="1" dirty="0"/>
              <a:t>Metrik</a:t>
            </a:r>
            <a:r>
              <a:rPr lang="de-DE" sz="1600" dirty="0"/>
              <a:t>:	</a:t>
            </a:r>
            <a:r>
              <a:rPr lang="de-DE" sz="1600" b="1" dirty="0"/>
              <a:t> </a:t>
            </a:r>
            <a:r>
              <a:rPr lang="de-DE" sz="1600" dirty="0"/>
              <a:t>Beste Vorhersage ist in Top-5 der Test-Konfigurationen bezüglich </a:t>
            </a:r>
            <a:r>
              <a:rPr lang="de-DE" sz="1600" b="1" dirty="0"/>
              <a:t>Metric4</a:t>
            </a:r>
          </a:p>
          <a:p>
            <a:r>
              <a:rPr lang="de-DE" sz="1600" b="1" dirty="0" err="1"/>
              <a:t>Result</a:t>
            </a:r>
            <a:r>
              <a:rPr lang="de-DE" sz="1600" b="1" dirty="0"/>
              <a:t>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B14F26D-1D87-5B42-AE83-1FE3A47644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70013"/>
            <a:ext cx="5918200" cy="24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8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5795435-3015-B844-B796-DEF86C5D01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9" y="729191"/>
            <a:ext cx="4559300" cy="18997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331B2D-BDD2-7848-BC09-E2F02A784C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60096"/>
            <a:ext cx="4672330" cy="19468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F513B4B-D4A6-C640-B887-5C888D60912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191001"/>
            <a:ext cx="4672329" cy="19468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FFDD1F-DD27-4647-A56D-F14B034B8AD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2621757"/>
            <a:ext cx="4356100" cy="18150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15297D7-B431-7542-AA12-94C40A10B86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4262967"/>
            <a:ext cx="4356100" cy="18150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08115D7-D341-A147-BC65-6FF7EF25002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759618"/>
            <a:ext cx="4413250" cy="183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01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20D91-81E0-364C-A6AC-0F501A67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600"/>
            <a:ext cx="8191500" cy="755100"/>
          </a:xfrm>
        </p:spPr>
        <p:txBody>
          <a:bodyPr/>
          <a:lstStyle/>
          <a:p>
            <a:pPr algn="ctr"/>
            <a:r>
              <a:rPr lang="de-DE"/>
              <a:t>Evaluation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16CC46E-729E-024A-9F94-C9666BF96229}"/>
              </a:ext>
            </a:extLst>
          </p:cNvPr>
          <p:cNvSpPr/>
          <p:nvPr/>
        </p:nvSpPr>
        <p:spPr>
          <a:xfrm>
            <a:off x="457200" y="1417320"/>
            <a:ext cx="8978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/>
              <a:t>Experiment </a:t>
            </a:r>
            <a:r>
              <a:rPr lang="en-US" altLang="zh-CN" sz="1600" b="1" dirty="0"/>
              <a:t>3</a:t>
            </a:r>
          </a:p>
          <a:p>
            <a:r>
              <a:rPr lang="en-US" altLang="zh-CN" sz="1600" b="1" dirty="0"/>
              <a:t>Setup</a:t>
            </a:r>
            <a:r>
              <a:rPr lang="en-US" altLang="zh-CN" sz="1600" dirty="0"/>
              <a:t>:  	</a:t>
            </a:r>
            <a:r>
              <a:rPr lang="de-DE" sz="1600" dirty="0"/>
              <a:t>Gewichtung </a:t>
            </a:r>
            <a:r>
              <a:rPr lang="en-US" altLang="zh-CN" sz="1600" dirty="0"/>
              <a:t>8</a:t>
            </a:r>
            <a:r>
              <a:rPr lang="de-DE" sz="1600" dirty="0"/>
              <a:t>: </a:t>
            </a:r>
            <a:r>
              <a:rPr lang="en-US" altLang="zh-CN" sz="1600" dirty="0"/>
              <a:t>1</a:t>
            </a:r>
            <a:r>
              <a:rPr lang="de-DE" sz="1600" dirty="0"/>
              <a:t>: 1</a:t>
            </a:r>
          </a:p>
          <a:p>
            <a:r>
              <a:rPr lang="de-DE" sz="1600" dirty="0"/>
              <a:t>	Anzahle der Bauteile für Training : 44</a:t>
            </a:r>
          </a:p>
          <a:p>
            <a:r>
              <a:rPr lang="de-DE" sz="1600" dirty="0"/>
              <a:t> 	6 verschiedene Datensatz:  	(1)  10 neue Bauteile</a:t>
            </a:r>
          </a:p>
          <a:p>
            <a:r>
              <a:rPr lang="en-US" sz="1600" dirty="0"/>
              <a:t>				(2)  </a:t>
            </a:r>
            <a:r>
              <a:rPr lang="de-DE" sz="1600" dirty="0"/>
              <a:t>10 neue Bauteile + 10 benutzte Bauteile</a:t>
            </a:r>
          </a:p>
          <a:p>
            <a:r>
              <a:rPr lang="en-US" sz="1600" dirty="0"/>
              <a:t>				(3)  </a:t>
            </a:r>
            <a:r>
              <a:rPr lang="de-DE" sz="1600" dirty="0"/>
              <a:t>10 neue Bauteile + 20 benutzte Bauteile</a:t>
            </a:r>
          </a:p>
          <a:p>
            <a:r>
              <a:rPr lang="en-US" sz="1600" dirty="0"/>
              <a:t>				(4)  </a:t>
            </a:r>
            <a:r>
              <a:rPr lang="de-DE" sz="1600" dirty="0"/>
              <a:t>10 neue Bauteile + 30 benutzte Bauteile</a:t>
            </a:r>
          </a:p>
          <a:p>
            <a:r>
              <a:rPr lang="de-DE" sz="1600" dirty="0"/>
              <a:t>				(5)  10 neue Bauteile + 44 benutzte Bauteile</a:t>
            </a:r>
          </a:p>
          <a:p>
            <a:r>
              <a:rPr lang="en-US" sz="1600" dirty="0"/>
              <a:t>				(6)   44 </a:t>
            </a:r>
            <a:r>
              <a:rPr lang="de-DE" sz="1600" dirty="0"/>
              <a:t>benutzte Bauteile</a:t>
            </a:r>
            <a:r>
              <a:rPr lang="en-US" sz="1600" dirty="0"/>
              <a:t>				</a:t>
            </a:r>
            <a:endParaRPr lang="de-DE" sz="1600" dirty="0"/>
          </a:p>
          <a:p>
            <a:r>
              <a:rPr lang="de-DE" sz="1600" b="1" dirty="0"/>
              <a:t>Metrik</a:t>
            </a:r>
            <a:r>
              <a:rPr lang="de-DE" sz="1600" dirty="0"/>
              <a:t>:	</a:t>
            </a:r>
            <a:r>
              <a:rPr lang="de-DE" sz="1600" b="1" dirty="0"/>
              <a:t> </a:t>
            </a:r>
            <a:r>
              <a:rPr lang="de-DE" sz="1600" dirty="0"/>
              <a:t>Beste Vorhersage ist in Top-5 der Test-Konfigurationen bezüglich </a:t>
            </a:r>
            <a:r>
              <a:rPr lang="de-DE" sz="1600" b="1" dirty="0"/>
              <a:t>Height</a:t>
            </a:r>
          </a:p>
          <a:p>
            <a:r>
              <a:rPr lang="de-DE" sz="1600" b="1" dirty="0" err="1"/>
              <a:t>Result</a:t>
            </a:r>
            <a:r>
              <a:rPr lang="de-DE" sz="1600" b="1" dirty="0"/>
              <a:t>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6B1A22-08BC-A748-8740-E77A11AF33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014993"/>
            <a:ext cx="5702300" cy="23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0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269394" y="-62115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4400" spc="-1" dirty="0" smtClean="0">
                <a:solidFill>
                  <a:srgbClr val="000000"/>
                </a:solidFill>
              </a:rPr>
              <a:t>Altes </a:t>
            </a:r>
            <a:r>
              <a:rPr lang="de-DE" sz="4400" spc="-1" dirty="0">
                <a:solidFill>
                  <a:srgbClr val="000000"/>
                </a:solidFill>
              </a:rPr>
              <a:t>Konzept</a:t>
            </a:r>
            <a:endParaRPr lang="de-DE" sz="4400" b="0" strike="noStrike" spc="-1" dirty="0">
              <a:latin typeface="Arial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69842A4-5D58-AC4B-8176-6C5646FC38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0" y="1272327"/>
            <a:ext cx="1975778" cy="42826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F2207D-89FD-0845-949A-D6D29ABB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54" y="851738"/>
            <a:ext cx="1842575" cy="92999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7972BFF-86C1-DB4A-B319-2C91AFD2D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732" y="921781"/>
            <a:ext cx="1752812" cy="116085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AF7186-34DF-B84F-8CCB-8507282D8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97" y="915298"/>
            <a:ext cx="2189444" cy="1142318"/>
          </a:xfrm>
          <a:prstGeom prst="rect">
            <a:avLst/>
          </a:prstGeom>
        </p:spPr>
      </p:pic>
      <p:pic>
        <p:nvPicPr>
          <p:cNvPr id="21" name="Grafik 5">
            <a:extLst>
              <a:ext uri="{FF2B5EF4-FFF2-40B4-BE49-F238E27FC236}">
                <a16:creationId xmlns:a16="http://schemas.microsoft.com/office/drawing/2014/main" id="{A64443E8-16A1-4145-ABDC-2C82AE7106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9" y="1884779"/>
            <a:ext cx="1627466" cy="1910504"/>
          </a:xfrm>
          <a:prstGeom prst="rect">
            <a:avLst/>
          </a:prstGeom>
        </p:spPr>
      </p:pic>
      <p:pic>
        <p:nvPicPr>
          <p:cNvPr id="22" name="Grafik 7">
            <a:extLst>
              <a:ext uri="{FF2B5EF4-FFF2-40B4-BE49-F238E27FC236}">
                <a16:creationId xmlns:a16="http://schemas.microsoft.com/office/drawing/2014/main" id="{BFE5D9FF-A8E8-9349-AAEE-EDB27D38C9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540" y="1786653"/>
            <a:ext cx="1591965" cy="180480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32" y="1988631"/>
            <a:ext cx="2113773" cy="160282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96" y="2154520"/>
            <a:ext cx="1599084" cy="143693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8924" y="3676869"/>
            <a:ext cx="52852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 smtClean="0"/>
              <a:t>Flächengröße</a:t>
            </a:r>
            <a:endParaRPr lang="en-US" altLang="zh-CN" dirty="0"/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/>
              <a:t>Länge</a:t>
            </a:r>
            <a:r>
              <a:rPr lang="en-US" altLang="zh-CN" dirty="0"/>
              <a:t> des </a:t>
            </a:r>
            <a:r>
              <a:rPr lang="en-US" altLang="zh-CN" dirty="0" err="1" smtClean="0"/>
              <a:t>Umfangs</a:t>
            </a:r>
            <a:endParaRPr lang="en-US" altLang="zh-CN" dirty="0"/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/>
              <a:t>Anzahl</a:t>
            </a:r>
            <a:r>
              <a:rPr lang="en-US" altLang="zh-CN" dirty="0"/>
              <a:t> der </a:t>
            </a:r>
            <a:r>
              <a:rPr lang="en-US" altLang="zh-CN" dirty="0" err="1" smtClean="0"/>
              <a:t>Ecken</a:t>
            </a:r>
            <a:endParaRPr lang="en-US" altLang="zh-CN" dirty="0">
              <a:solidFill>
                <a:schemeClr val="accent2">
                  <a:lumMod val="50000"/>
                </a:schemeClr>
              </a:solidFill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/>
              <a:t>Lange </a:t>
            </a:r>
            <a:r>
              <a:rPr lang="de-DE" altLang="zh-CN" dirty="0"/>
              <a:t>geteilt</a:t>
            </a:r>
            <a:r>
              <a:rPr lang="en-US" altLang="zh-CN" dirty="0"/>
              <a:t> </a:t>
            </a:r>
            <a:r>
              <a:rPr lang="en-US" altLang="zh-CN" dirty="0" err="1"/>
              <a:t>durch</a:t>
            </a:r>
            <a:r>
              <a:rPr lang="en-US" altLang="zh-CN" dirty="0"/>
              <a:t> </a:t>
            </a:r>
            <a:r>
              <a:rPr lang="en-US" altLang="zh-CN" dirty="0" err="1"/>
              <a:t>Breite</a:t>
            </a:r>
            <a:r>
              <a:rPr lang="en-US" altLang="zh-CN" dirty="0"/>
              <a:t> 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/>
              <a:t>Fläche</a:t>
            </a:r>
            <a:r>
              <a:rPr lang="en-US" altLang="zh-CN" dirty="0"/>
              <a:t> </a:t>
            </a:r>
            <a:r>
              <a:rPr lang="en-US" altLang="zh-CN" dirty="0" err="1"/>
              <a:t>geteilt</a:t>
            </a:r>
            <a:r>
              <a:rPr lang="en-US" altLang="zh-CN" dirty="0"/>
              <a:t> </a:t>
            </a:r>
            <a:r>
              <a:rPr lang="en-US" altLang="zh-CN" dirty="0" err="1"/>
              <a:t>durch</a:t>
            </a:r>
            <a:r>
              <a:rPr lang="en-US" altLang="zh-CN" dirty="0"/>
              <a:t> </a:t>
            </a:r>
            <a:r>
              <a:rPr lang="en-US" altLang="zh-CN" dirty="0" err="1"/>
              <a:t>Umfang</a:t>
            </a:r>
            <a:r>
              <a:rPr lang="en-US" altLang="zh-CN" dirty="0"/>
              <a:t> 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/>
              <a:t>Fläche</a:t>
            </a:r>
            <a:r>
              <a:rPr lang="en-US" altLang="zh-CN" dirty="0"/>
              <a:t> </a:t>
            </a:r>
            <a:r>
              <a:rPr lang="en-US" altLang="zh-CN" dirty="0" err="1"/>
              <a:t>geteilt</a:t>
            </a:r>
            <a:r>
              <a:rPr lang="en-US" altLang="zh-CN" dirty="0"/>
              <a:t>  </a:t>
            </a:r>
            <a:r>
              <a:rPr lang="en-US" altLang="zh-CN" dirty="0" err="1"/>
              <a:t>durch</a:t>
            </a:r>
            <a:r>
              <a:rPr lang="en-US" altLang="zh-CN" dirty="0"/>
              <a:t> die </a:t>
            </a:r>
            <a:r>
              <a:rPr lang="en-US" altLang="zh-CN" dirty="0" err="1"/>
              <a:t>Fläche</a:t>
            </a:r>
            <a:r>
              <a:rPr lang="en-US" altLang="zh-CN" dirty="0"/>
              <a:t> von </a:t>
            </a:r>
            <a:r>
              <a:rPr lang="en-US" altLang="zh-CN" dirty="0" smtClean="0"/>
              <a:t>Bounding box</a:t>
            </a:r>
            <a:endParaRPr lang="en-US" altLang="zh-CN" dirty="0"/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/>
              <a:t>Convex </a:t>
            </a:r>
            <a:r>
              <a:rPr lang="en-US" altLang="zh-CN" dirty="0" err="1"/>
              <a:t>Fläche</a:t>
            </a:r>
            <a:r>
              <a:rPr lang="en-US" altLang="zh-CN" dirty="0"/>
              <a:t> </a:t>
            </a:r>
            <a:endParaRPr lang="en-US" altLang="zh-CN" dirty="0">
              <a:solidFill>
                <a:schemeClr val="accent2">
                  <a:lumMod val="50000"/>
                </a:schemeClr>
              </a:solidFill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altLang="zh-CN" dirty="0">
              <a:solidFill>
                <a:schemeClr val="accent2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7" name="Textfeld 4">
            <a:extLst>
              <a:ext uri="{FF2B5EF4-FFF2-40B4-BE49-F238E27FC236}">
                <a16:creationId xmlns:a16="http://schemas.microsoft.com/office/drawing/2014/main" id="{056489E6-A289-FF4C-BCD0-9A5C5111AA06}"/>
              </a:ext>
            </a:extLst>
          </p:cNvPr>
          <p:cNvSpPr txBox="1"/>
          <p:nvPr/>
        </p:nvSpPr>
        <p:spPr>
          <a:xfrm>
            <a:off x="4034934" y="3441838"/>
            <a:ext cx="58710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0070C0"/>
              </a:buClr>
            </a:pPr>
            <a:endParaRPr lang="en-US" altLang="zh-CN" dirty="0">
              <a:latin typeface="Impact" panose="020B0806030902050204" pitchFamily="34" charset="0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geteilt</a:t>
            </a:r>
            <a:r>
              <a:rPr lang="en-US" altLang="zh-CN" dirty="0">
                <a:latin typeface="+mj-lt"/>
              </a:rPr>
              <a:t>  </a:t>
            </a:r>
            <a:r>
              <a:rPr lang="en-US" altLang="zh-CN" dirty="0" err="1">
                <a:latin typeface="+mj-lt"/>
              </a:rPr>
              <a:t>durch</a:t>
            </a:r>
            <a:r>
              <a:rPr lang="en-US" altLang="zh-CN" dirty="0">
                <a:latin typeface="+mj-lt"/>
              </a:rPr>
              <a:t> Convex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latin typeface="+mj-lt"/>
              </a:rPr>
              <a:t>Convex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geteilt</a:t>
            </a:r>
            <a:r>
              <a:rPr lang="en-US" altLang="zh-CN" dirty="0">
                <a:latin typeface="+mj-lt"/>
              </a:rPr>
              <a:t>  </a:t>
            </a:r>
            <a:r>
              <a:rPr lang="en-US" altLang="zh-CN" dirty="0" err="1">
                <a:latin typeface="+mj-lt"/>
              </a:rPr>
              <a:t>durch</a:t>
            </a:r>
            <a:r>
              <a:rPr lang="en-US" altLang="zh-CN" dirty="0">
                <a:latin typeface="+mj-lt"/>
              </a:rPr>
              <a:t> die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/>
            </a:r>
            <a:br>
              <a:rPr lang="en-US" altLang="zh-CN" dirty="0">
                <a:latin typeface="+mj-lt"/>
              </a:rPr>
            </a:br>
            <a:r>
              <a:rPr lang="en-US" altLang="zh-CN" dirty="0">
                <a:latin typeface="+mj-lt"/>
              </a:rPr>
              <a:t> von Bounding box </a:t>
            </a: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altLang="zh-CN" dirty="0">
                <a:latin typeface="+mj-lt"/>
              </a:rPr>
              <a:t>Convex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> </a:t>
            </a:r>
            <a:r>
              <a:rPr lang="en-US" altLang="zh-CN" dirty="0" err="1">
                <a:latin typeface="+mj-lt"/>
              </a:rPr>
              <a:t>geteilt</a:t>
            </a:r>
            <a:r>
              <a:rPr lang="en-US" altLang="zh-CN" dirty="0">
                <a:latin typeface="+mj-lt"/>
              </a:rPr>
              <a:t>  </a:t>
            </a:r>
            <a:r>
              <a:rPr lang="en-US" altLang="zh-CN" dirty="0" err="1">
                <a:latin typeface="+mj-lt"/>
              </a:rPr>
              <a:t>durch</a:t>
            </a:r>
            <a:r>
              <a:rPr lang="en-US" altLang="zh-CN" dirty="0">
                <a:latin typeface="+mj-lt"/>
              </a:rPr>
              <a:t> die </a:t>
            </a:r>
            <a:r>
              <a:rPr lang="en-US" altLang="zh-CN" dirty="0" err="1">
                <a:latin typeface="+mj-lt"/>
              </a:rPr>
              <a:t>Fläche</a:t>
            </a:r>
            <a:r>
              <a:rPr lang="en-US" altLang="zh-CN" dirty="0">
                <a:latin typeface="+mj-lt"/>
              </a:rPr>
              <a:t/>
            </a:r>
            <a:br>
              <a:rPr lang="en-US" altLang="zh-CN" dirty="0">
                <a:latin typeface="+mj-lt"/>
              </a:rPr>
            </a:br>
            <a:r>
              <a:rPr lang="en-US" altLang="zh-CN" dirty="0">
                <a:latin typeface="+mj-lt"/>
              </a:rPr>
              <a:t> von Bounding </a:t>
            </a:r>
            <a:r>
              <a:rPr lang="en-US" altLang="zh-CN" dirty="0" smtClean="0">
                <a:latin typeface="+mj-lt"/>
              </a:rPr>
              <a:t>box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altLang="zh-CN" dirty="0">
                <a:latin typeface="+mj-lt"/>
              </a:rPr>
              <a:t>Fläche durch </a:t>
            </a:r>
            <a:r>
              <a:rPr lang="de-DE" altLang="zh-CN" dirty="0" err="1">
                <a:latin typeface="+mj-lt"/>
              </a:rPr>
              <a:t>Convex</a:t>
            </a:r>
            <a:r>
              <a:rPr lang="de-DE" altLang="zh-CN" dirty="0">
                <a:latin typeface="+mj-lt"/>
              </a:rPr>
              <a:t> </a:t>
            </a:r>
            <a:r>
              <a:rPr lang="de-DE" altLang="zh-CN" dirty="0" smtClean="0">
                <a:latin typeface="+mj-lt"/>
              </a:rPr>
              <a:t>Fläche</a:t>
            </a:r>
            <a:endParaRPr lang="de-DE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altLang="zh-CN" dirty="0">
                <a:latin typeface="+mj-lt"/>
              </a:rPr>
              <a:t>Ist Rotation gleich </a:t>
            </a:r>
            <a:r>
              <a:rPr lang="de-DE" altLang="zh-CN" dirty="0" smtClean="0">
                <a:latin typeface="+mj-lt"/>
              </a:rPr>
              <a:t>0</a:t>
            </a:r>
            <a:endParaRPr lang="de-DE" altLang="zh-CN" dirty="0">
              <a:latin typeface="+mj-lt"/>
            </a:endParaRPr>
          </a:p>
          <a:p>
            <a:pPr marL="557213" lvl="1" indent="-214313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de-DE" altLang="zh-CN" dirty="0">
                <a:latin typeface="+mj-lt"/>
              </a:rPr>
              <a:t>Ist Rotation gleich </a:t>
            </a:r>
            <a:r>
              <a:rPr lang="de-DE" altLang="zh-CN" dirty="0" smtClean="0">
                <a:latin typeface="+mj-lt"/>
              </a:rPr>
              <a:t>90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6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3C9EBFC4-7FC7-D248-8058-C46D99FA24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939800"/>
            <a:ext cx="3987800" cy="166158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1FB260A-9431-0D4B-984F-0EAE402706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601383"/>
            <a:ext cx="4084320" cy="17018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F9077AC4-8059-E348-B11D-ABFF75CF9CB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0700"/>
            <a:ext cx="4185920" cy="174413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7BBED8B-03F1-5A4F-8CBE-3C0E2FA6ED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0" y="939800"/>
            <a:ext cx="4089400" cy="1703917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881167D-7690-E044-8D42-4B176AC698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0" y="2601383"/>
            <a:ext cx="4089400" cy="17039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1B85E26B-3BF0-1D46-BCB3-26FF1AA6354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0" y="4328583"/>
            <a:ext cx="4089400" cy="17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83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20D91-81E0-364C-A6AC-0F501A67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600"/>
            <a:ext cx="8191500" cy="755100"/>
          </a:xfrm>
        </p:spPr>
        <p:txBody>
          <a:bodyPr/>
          <a:lstStyle/>
          <a:p>
            <a:pPr algn="ctr"/>
            <a:r>
              <a:rPr lang="de-DE"/>
              <a:t>Evaluation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16CC46E-729E-024A-9F94-C9666BF96229}"/>
              </a:ext>
            </a:extLst>
          </p:cNvPr>
          <p:cNvSpPr/>
          <p:nvPr/>
        </p:nvSpPr>
        <p:spPr>
          <a:xfrm>
            <a:off x="457200" y="1417320"/>
            <a:ext cx="8978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/>
              <a:t>Experiment </a:t>
            </a:r>
            <a:r>
              <a:rPr lang="en-US" altLang="zh-CN" sz="1600" b="1" dirty="0"/>
              <a:t>3</a:t>
            </a:r>
          </a:p>
          <a:p>
            <a:r>
              <a:rPr lang="en-US" altLang="zh-CN" sz="1600" b="1" dirty="0"/>
              <a:t>Setup</a:t>
            </a:r>
            <a:r>
              <a:rPr lang="en-US" altLang="zh-CN" sz="1600" dirty="0"/>
              <a:t>:  	</a:t>
            </a:r>
            <a:r>
              <a:rPr lang="de-DE" sz="1600" dirty="0"/>
              <a:t>Gewichtung </a:t>
            </a:r>
            <a:r>
              <a:rPr lang="en-US" altLang="zh-CN" sz="1600" dirty="0"/>
              <a:t>8</a:t>
            </a:r>
            <a:r>
              <a:rPr lang="de-DE" sz="1600" dirty="0"/>
              <a:t>: </a:t>
            </a:r>
            <a:r>
              <a:rPr lang="en-US" altLang="zh-CN" sz="1600" dirty="0"/>
              <a:t>1</a:t>
            </a:r>
            <a:r>
              <a:rPr lang="de-DE" sz="1600" dirty="0"/>
              <a:t>: 1</a:t>
            </a:r>
          </a:p>
          <a:p>
            <a:r>
              <a:rPr lang="de-DE" sz="1600" dirty="0"/>
              <a:t>	Anzahle der Bauteile für Training : 44</a:t>
            </a:r>
          </a:p>
          <a:p>
            <a:r>
              <a:rPr lang="de-DE" sz="1600" dirty="0"/>
              <a:t> 	6 verschiedene Datensatz:  	(1)  10 neue Bauteile</a:t>
            </a:r>
          </a:p>
          <a:p>
            <a:r>
              <a:rPr lang="en-US" sz="1600" dirty="0"/>
              <a:t>				(2)  </a:t>
            </a:r>
            <a:r>
              <a:rPr lang="de-DE" sz="1600" dirty="0"/>
              <a:t>10 neue Bauteile + 10 benutzte Bauteile</a:t>
            </a:r>
          </a:p>
          <a:p>
            <a:r>
              <a:rPr lang="en-US" sz="1600" dirty="0"/>
              <a:t>				(3)  </a:t>
            </a:r>
            <a:r>
              <a:rPr lang="de-DE" sz="1600" dirty="0"/>
              <a:t>10 neue Bauteile + 20 benutzte Bauteile</a:t>
            </a:r>
          </a:p>
          <a:p>
            <a:r>
              <a:rPr lang="en-US" sz="1600" dirty="0"/>
              <a:t>				(4)  </a:t>
            </a:r>
            <a:r>
              <a:rPr lang="de-DE" sz="1600" dirty="0"/>
              <a:t>10 neue Bauteile + 30 benutzte Bauteile</a:t>
            </a:r>
          </a:p>
          <a:p>
            <a:r>
              <a:rPr lang="de-DE" sz="1600" dirty="0"/>
              <a:t>				(5)  10 neue Bauteile + 44 benutzte Bauteile</a:t>
            </a:r>
          </a:p>
          <a:p>
            <a:r>
              <a:rPr lang="en-US" sz="1600" dirty="0"/>
              <a:t>				(6)   44 </a:t>
            </a:r>
            <a:r>
              <a:rPr lang="de-DE" sz="1600" dirty="0"/>
              <a:t>benutzte Bauteile</a:t>
            </a:r>
            <a:r>
              <a:rPr lang="en-US" sz="1600" dirty="0"/>
              <a:t>				</a:t>
            </a:r>
            <a:endParaRPr lang="de-DE" sz="1600" dirty="0"/>
          </a:p>
          <a:p>
            <a:r>
              <a:rPr lang="de-DE" sz="1600" b="1" dirty="0"/>
              <a:t>Metrik</a:t>
            </a:r>
            <a:r>
              <a:rPr lang="de-DE" sz="1600" dirty="0"/>
              <a:t>:	</a:t>
            </a:r>
            <a:r>
              <a:rPr lang="de-DE" sz="1600" b="1" dirty="0"/>
              <a:t> </a:t>
            </a:r>
            <a:r>
              <a:rPr lang="de-DE" sz="1600" dirty="0"/>
              <a:t>Beste Vorhersage ist in Top-5 der Test-Konfigurationen bezüglich </a:t>
            </a:r>
            <a:r>
              <a:rPr lang="de-DE" sz="1600" b="1" dirty="0"/>
              <a:t>Area</a:t>
            </a:r>
          </a:p>
          <a:p>
            <a:r>
              <a:rPr lang="de-DE" sz="1600" b="1" dirty="0" err="1"/>
              <a:t>Result</a:t>
            </a:r>
            <a:r>
              <a:rPr lang="de-DE" sz="1600" b="1" dirty="0"/>
              <a:t>: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6B1A22-08BC-A748-8740-E77A11AF33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014993"/>
            <a:ext cx="5702300" cy="23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08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84C5382-1CFD-BE40-85B6-39E7309234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470400" cy="18626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56FD40-7091-9E4E-B878-54A2AB459E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1600"/>
            <a:ext cx="4470400" cy="18626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419CB1B-CB55-E147-A884-0FCCB8F587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567"/>
            <a:ext cx="4480560" cy="18669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1A42C08-C533-F94C-8FA4-156A2A3001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914400"/>
            <a:ext cx="4480560" cy="18669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7AE1DD-32E1-D740-B982-0449956CD9E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2637367"/>
            <a:ext cx="4470400" cy="186266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133C83D-4C78-954A-A090-AAF10F6F295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40" y="4368800"/>
            <a:ext cx="448056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9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269394" y="-62115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4400" spc="-1" dirty="0" smtClean="0">
                <a:solidFill>
                  <a:srgbClr val="000000"/>
                </a:solidFill>
              </a:rPr>
              <a:t>Altes </a:t>
            </a:r>
            <a:r>
              <a:rPr lang="de-DE" sz="4400" spc="-1" dirty="0">
                <a:solidFill>
                  <a:srgbClr val="000000"/>
                </a:solidFill>
              </a:rPr>
              <a:t>Konzept</a:t>
            </a:r>
            <a:endParaRPr lang="de-DE" sz="4400" b="0" strike="noStrike" spc="-1" dirty="0">
              <a:latin typeface="Arial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15E9B65-61A6-2648-AF88-EFA9E4D9D512}"/>
              </a:ext>
            </a:extLst>
          </p:cNvPr>
          <p:cNvSpPr txBox="1"/>
          <p:nvPr/>
        </p:nvSpPr>
        <p:spPr>
          <a:xfrm>
            <a:off x="398348" y="1405724"/>
            <a:ext cx="8656039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39966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Vorhersagemodell für Eingabestrings mit variabler Länge.</a:t>
            </a:r>
          </a:p>
          <a:p>
            <a:pPr marL="342900" indent="-342900">
              <a:buClr>
                <a:srgbClr val="339966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Vorhersage  der Konfigurationen etwa in der gleichen Reihenfolge wie tatsächliche Optimierung.</a:t>
            </a:r>
          </a:p>
          <a:p>
            <a:pPr marL="342900" indent="-342900">
              <a:buClr>
                <a:srgbClr val="339966"/>
              </a:buCl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Clr>
                <a:srgbClr val="339966"/>
              </a:buClr>
            </a:pPr>
            <a:r>
              <a:rPr lang="de-DE" sz="1600" b="1" dirty="0"/>
              <a:t>	 SEQ2SEQ (</a:t>
            </a:r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to</a:t>
            </a:r>
            <a:r>
              <a:rPr lang="de-DE" sz="1600" b="1" dirty="0"/>
              <a:t> </a:t>
            </a:r>
            <a:r>
              <a:rPr lang="de-DE" sz="1600" b="1" dirty="0" err="1"/>
              <a:t>Sequence</a:t>
            </a:r>
            <a:r>
              <a:rPr lang="de-DE" sz="1600" b="1" dirty="0"/>
              <a:t> </a:t>
            </a:r>
            <a:r>
              <a:rPr lang="de-DE" sz="1600" b="1" dirty="0" err="1"/>
              <a:t>Leraning</a:t>
            </a:r>
            <a:r>
              <a:rPr lang="de-DE" sz="1600" b="1" dirty="0"/>
              <a:t>):</a:t>
            </a:r>
          </a:p>
          <a:p>
            <a:pPr>
              <a:buClr>
                <a:srgbClr val="339966"/>
              </a:buClr>
            </a:pPr>
            <a:endParaRPr lang="en-US" sz="1600" b="1" dirty="0"/>
          </a:p>
          <a:p>
            <a:pPr lvl="1"/>
            <a:r>
              <a:rPr lang="de-DE" sz="1600" b="1" dirty="0"/>
              <a:t>Input</a:t>
            </a:r>
            <a:r>
              <a:rPr lang="de-DE" sz="1600" dirty="0"/>
              <a:t> :</a:t>
            </a:r>
          </a:p>
          <a:p>
            <a:pPr lvl="1">
              <a:spcAft>
                <a:spcPts val="600"/>
              </a:spcAft>
            </a:pPr>
            <a:r>
              <a:rPr lang="de-DE" sz="1600" b="1" dirty="0"/>
              <a:t>Output</a:t>
            </a:r>
            <a:r>
              <a:rPr lang="de-DE" sz="1600" dirty="0"/>
              <a:t>:</a:t>
            </a:r>
          </a:p>
          <a:p>
            <a:pPr lvl="1"/>
            <a:r>
              <a:rPr lang="en-US" sz="1600" b="1" dirty="0" err="1"/>
              <a:t>Konkretes</a:t>
            </a:r>
            <a:r>
              <a:rPr lang="en-US" sz="1600" b="1" dirty="0"/>
              <a:t> Modell:</a:t>
            </a:r>
          </a:p>
          <a:p>
            <a:pPr lvl="1"/>
            <a:r>
              <a:rPr lang="en-US" sz="1600" b="1" dirty="0"/>
              <a:t>Loss</a:t>
            </a:r>
            <a:r>
              <a:rPr lang="en-US" sz="1600" dirty="0"/>
              <a:t>: L1</a:t>
            </a:r>
          </a:p>
          <a:p>
            <a:pPr lvl="1"/>
            <a:r>
              <a:rPr lang="en-US" altLang="zh-CN" sz="1600" dirty="0" err="1"/>
              <a:t>Durch</a:t>
            </a:r>
            <a:r>
              <a:rPr lang="en-US" altLang="zh-CN" sz="1600" b="1" dirty="0"/>
              <a:t> SMAC</a:t>
            </a:r>
            <a:r>
              <a:rPr lang="en-US" altLang="zh-CN" sz="1600" dirty="0"/>
              <a:t> </a:t>
            </a:r>
            <a:r>
              <a:rPr lang="en-US" altLang="zh-CN" sz="1600" dirty="0" err="1"/>
              <a:t>optimierte</a:t>
            </a:r>
            <a:r>
              <a:rPr lang="en-US" altLang="zh-CN" sz="1600" dirty="0"/>
              <a:t> </a:t>
            </a:r>
            <a:r>
              <a:rPr lang="de-DE" sz="1600" b="1" dirty="0"/>
              <a:t>seq2seq</a:t>
            </a:r>
            <a:r>
              <a:rPr lang="de-DE" sz="1600" dirty="0"/>
              <a:t> Struktur :</a:t>
            </a:r>
          </a:p>
          <a:p>
            <a:pPr lvl="1"/>
            <a:r>
              <a:rPr lang="de-DE" sz="1600" dirty="0"/>
              <a:t>	LSTM: (13, 64, </a:t>
            </a:r>
            <a:r>
              <a:rPr lang="de-DE" sz="1600" dirty="0" err="1"/>
              <a:t>num_layers</a:t>
            </a:r>
            <a:r>
              <a:rPr lang="de-DE" sz="1600" dirty="0"/>
              <a:t>=2) </a:t>
            </a:r>
          </a:p>
          <a:p>
            <a:pPr lvl="1"/>
            <a:r>
              <a:rPr lang="de-DE" sz="1600" dirty="0"/>
              <a:t>     	MLP: </a:t>
            </a:r>
          </a:p>
          <a:p>
            <a:pPr lvl="1"/>
            <a:r>
              <a:rPr lang="de-DE" sz="1600" dirty="0"/>
              <a:t>	(0): Linear(</a:t>
            </a:r>
            <a:r>
              <a:rPr lang="de-DE" sz="1600" dirty="0" err="1"/>
              <a:t>in_features</a:t>
            </a:r>
            <a:r>
              <a:rPr lang="de-DE" sz="1600" dirty="0"/>
              <a:t>=64, </a:t>
            </a:r>
            <a:r>
              <a:rPr lang="de-DE" sz="1600" dirty="0" err="1"/>
              <a:t>out_features</a:t>
            </a:r>
            <a:r>
              <a:rPr lang="de-DE" sz="1600" dirty="0"/>
              <a:t>=16, </a:t>
            </a:r>
            <a:r>
              <a:rPr lang="de-DE" sz="1600" dirty="0" err="1"/>
              <a:t>bias</a:t>
            </a:r>
            <a:r>
              <a:rPr lang="de-DE" sz="1600" dirty="0"/>
              <a:t>=True) </a:t>
            </a:r>
          </a:p>
          <a:p>
            <a:pPr lvl="1"/>
            <a:r>
              <a:rPr lang="de-DE" sz="1600" dirty="0"/>
              <a:t>	(1): Dropout(p=0.5) </a:t>
            </a:r>
          </a:p>
          <a:p>
            <a:pPr lvl="1"/>
            <a:r>
              <a:rPr lang="de-DE" sz="1600" dirty="0"/>
              <a:t>	(2): </a:t>
            </a:r>
            <a:r>
              <a:rPr lang="de-DE" sz="1600" dirty="0" err="1"/>
              <a:t>ReLU</a:t>
            </a:r>
            <a:r>
              <a:rPr lang="de-DE" sz="1600" dirty="0"/>
              <a:t>() </a:t>
            </a:r>
          </a:p>
          <a:p>
            <a:pPr lvl="1"/>
            <a:r>
              <a:rPr lang="de-DE" sz="1600" dirty="0"/>
              <a:t>	(3): Linear(</a:t>
            </a:r>
            <a:r>
              <a:rPr lang="de-DE" sz="1600" dirty="0" err="1"/>
              <a:t>in_features</a:t>
            </a:r>
            <a:r>
              <a:rPr lang="de-DE" sz="1600" dirty="0"/>
              <a:t>=16, </a:t>
            </a:r>
            <a:r>
              <a:rPr lang="de-DE" sz="1600" dirty="0" err="1"/>
              <a:t>out_features</a:t>
            </a:r>
            <a:r>
              <a:rPr lang="de-DE" sz="1600" dirty="0"/>
              <a:t>=1, </a:t>
            </a:r>
            <a:r>
              <a:rPr lang="de-DE" sz="1600" dirty="0" err="1"/>
              <a:t>bias</a:t>
            </a:r>
            <a:r>
              <a:rPr lang="de-DE" sz="1600" dirty="0"/>
              <a:t>=True) </a:t>
            </a:r>
          </a:p>
        </p:txBody>
      </p:sp>
      <p:sp>
        <p:nvSpPr>
          <p:cNvPr id="14" name="Rechteck 13"/>
          <p:cNvSpPr/>
          <p:nvPr/>
        </p:nvSpPr>
        <p:spPr>
          <a:xfrm>
            <a:off x="1744472" y="2908154"/>
            <a:ext cx="1114978" cy="20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1x13</a:t>
            </a:r>
            <a:endParaRPr lang="de-DE" dirty="0"/>
          </a:p>
        </p:txBody>
      </p:sp>
      <p:sp>
        <p:nvSpPr>
          <p:cNvPr id="15" name="Ellipse 14"/>
          <p:cNvSpPr/>
          <p:nvPr/>
        </p:nvSpPr>
        <p:spPr>
          <a:xfrm>
            <a:off x="4356109" y="296239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544509" y="296239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4732909" y="296239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hteck 23"/>
              <p:cNvSpPr/>
              <p:nvPr/>
            </p:nvSpPr>
            <p:spPr>
              <a:xfrm>
                <a:off x="1744472" y="3198572"/>
                <a:ext cx="1114978" cy="20716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72" y="3198572"/>
                <a:ext cx="1114978" cy="207169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24"/>
          <p:cNvSpPr/>
          <p:nvPr/>
        </p:nvSpPr>
        <p:spPr>
          <a:xfrm>
            <a:off x="3073445" y="2911469"/>
            <a:ext cx="1114978" cy="20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1x13</a:t>
            </a:r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4977058" y="2905640"/>
            <a:ext cx="1114978" cy="20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1x13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6259781" y="2905639"/>
            <a:ext cx="1114978" cy="20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1x13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hteck 28"/>
              <p:cNvSpPr/>
              <p:nvPr/>
            </p:nvSpPr>
            <p:spPr>
              <a:xfrm>
                <a:off x="3073445" y="3198571"/>
                <a:ext cx="1114978" cy="20716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29" name="Rechteck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45" y="3198571"/>
                <a:ext cx="1114978" cy="207169"/>
              </a:xfrm>
              <a:prstGeom prst="rect">
                <a:avLst/>
              </a:prstGeom>
              <a:blipFill>
                <a:blip r:embed="rId3"/>
                <a:stretch>
                  <a:fillRect l="-2186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/>
              <p:cNvSpPr/>
              <p:nvPr/>
            </p:nvSpPr>
            <p:spPr>
              <a:xfrm>
                <a:off x="4977058" y="3211079"/>
                <a:ext cx="1114978" cy="20716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30" name="Rechteck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058" y="3211079"/>
                <a:ext cx="1114978" cy="207169"/>
              </a:xfrm>
              <a:prstGeom prst="rect">
                <a:avLst/>
              </a:prstGeom>
              <a:blipFill>
                <a:blip r:embed="rId4"/>
                <a:stretch>
                  <a:fillRect l="-5464"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hteck 30"/>
              <p:cNvSpPr/>
              <p:nvPr/>
            </p:nvSpPr>
            <p:spPr>
              <a:xfrm>
                <a:off x="6259781" y="3211078"/>
                <a:ext cx="1114978" cy="20716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31" name="Rechteck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781" y="3211078"/>
                <a:ext cx="1114978" cy="207169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Ellipse 31"/>
          <p:cNvSpPr/>
          <p:nvPr/>
        </p:nvSpPr>
        <p:spPr>
          <a:xfrm>
            <a:off x="4356109" y="326958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4544509" y="326958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4732909" y="326958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5" name="Pfeil nach rechts 34">
            <a:extLst>
              <a:ext uri="{FF2B5EF4-FFF2-40B4-BE49-F238E27FC236}">
                <a16:creationId xmlns:a16="http://schemas.microsoft.com/office/drawing/2014/main" id="{84437064-10E6-EA49-9E43-96E8D977C45C}"/>
              </a:ext>
            </a:extLst>
          </p:cNvPr>
          <p:cNvSpPr/>
          <p:nvPr/>
        </p:nvSpPr>
        <p:spPr>
          <a:xfrm>
            <a:off x="1031748" y="2459430"/>
            <a:ext cx="330200" cy="178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806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269394" y="-62115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4400" spc="-1" dirty="0" smtClean="0">
                <a:solidFill>
                  <a:srgbClr val="000000"/>
                </a:solidFill>
              </a:rPr>
              <a:t>Altes </a:t>
            </a:r>
            <a:r>
              <a:rPr lang="de-DE" sz="4400" spc="-1" dirty="0">
                <a:solidFill>
                  <a:srgbClr val="000000"/>
                </a:solidFill>
              </a:rPr>
              <a:t>Konzept</a:t>
            </a:r>
            <a:endParaRPr lang="de-DE" sz="4400" b="0" strike="noStrike" spc="-1" dirty="0">
              <a:latin typeface="Arial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715E9B65-61A6-2648-AF88-EFA9E4D9D512}"/>
              </a:ext>
            </a:extLst>
          </p:cNvPr>
          <p:cNvSpPr txBox="1"/>
          <p:nvPr/>
        </p:nvSpPr>
        <p:spPr>
          <a:xfrm>
            <a:off x="398348" y="1213700"/>
            <a:ext cx="8656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9966"/>
              </a:buClr>
            </a:pPr>
            <a:r>
              <a:rPr lang="de-DE" sz="1600" dirty="0"/>
              <a:t>Die Verallgemeinerung ist aus den folgenden Gründen nicht gut </a:t>
            </a:r>
            <a:r>
              <a:rPr lang="de-DE" sz="1600" dirty="0" smtClean="0"/>
              <a:t>genug</a:t>
            </a:r>
          </a:p>
          <a:p>
            <a:pPr>
              <a:buClr>
                <a:srgbClr val="339966"/>
              </a:buClr>
            </a:pPr>
            <a:endParaRPr lang="de-DE" sz="1600" dirty="0"/>
          </a:p>
          <a:p>
            <a:pPr marL="800100" lvl="1" indent="-342900">
              <a:buClr>
                <a:srgbClr val="339966"/>
              </a:buClr>
              <a:buFont typeface="Wingdings" panose="05000000000000000000" pitchFamily="2" charset="2"/>
              <a:buChar char="§"/>
            </a:pPr>
            <a:r>
              <a:rPr lang="de-DE" sz="1600" dirty="0" smtClean="0"/>
              <a:t>Zu wenige Merkmale</a:t>
            </a:r>
          </a:p>
          <a:p>
            <a:pPr marL="800100" lvl="1" indent="-342900">
              <a:buClr>
                <a:srgbClr val="339966"/>
              </a:buClr>
              <a:buFont typeface="Wingdings" panose="05000000000000000000" pitchFamily="2" charset="2"/>
              <a:buChar char="§"/>
            </a:pPr>
            <a:r>
              <a:rPr lang="de-DE" sz="1600" dirty="0" smtClean="0"/>
              <a:t>Merkmale zu flach</a:t>
            </a:r>
            <a:endParaRPr lang="de-DE" sz="1600" dirty="0" smtClean="0"/>
          </a:p>
          <a:p>
            <a:pPr marL="800100" lvl="1" indent="-342900">
              <a:buClr>
                <a:srgbClr val="339966"/>
              </a:buClr>
              <a:buFont typeface="Wingdings" panose="05000000000000000000" pitchFamily="2" charset="2"/>
              <a:buChar char="§"/>
            </a:pPr>
            <a:r>
              <a:rPr lang="de-DE" sz="1600" dirty="0" smtClean="0"/>
              <a:t>Einfache </a:t>
            </a:r>
            <a:r>
              <a:rPr lang="de-DE" sz="1600" dirty="0"/>
              <a:t>Netzwerkstruktur</a:t>
            </a:r>
            <a:endParaRPr lang="de-DE" sz="1600" dirty="0"/>
          </a:p>
        </p:txBody>
      </p:sp>
      <p:pic>
        <p:nvPicPr>
          <p:cNvPr id="19" name="Grafik 18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" y="2751530"/>
            <a:ext cx="6327648" cy="30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3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530499" y="1179824"/>
            <a:ext cx="2376264" cy="3273229"/>
            <a:chOff x="3168043" y="1134323"/>
            <a:chExt cx="2376264" cy="3273229"/>
          </a:xfrm>
        </p:grpSpPr>
        <p:grpSp>
          <p:nvGrpSpPr>
            <p:cNvPr id="3" name="Gruppieren 2"/>
            <p:cNvGrpSpPr/>
            <p:nvPr/>
          </p:nvGrpSpPr>
          <p:grpSpPr>
            <a:xfrm>
              <a:off x="3387856" y="1134323"/>
              <a:ext cx="1593224" cy="1574597"/>
              <a:chOff x="3387856" y="1134323"/>
              <a:chExt cx="1593224" cy="1574597"/>
            </a:xfrm>
          </p:grpSpPr>
          <p:sp>
            <p:nvSpPr>
              <p:cNvPr id="73" name="Folded Corner 5">
                <a:extLst>
                  <a:ext uri="{FF2B5EF4-FFF2-40B4-BE49-F238E27FC236}">
                    <a16:creationId xmlns:a16="http://schemas.microsoft.com/office/drawing/2014/main" id="{778EC80F-421C-214F-BFAD-32A60DDBD5BA}"/>
                  </a:ext>
                </a:extLst>
              </p:cNvPr>
              <p:cNvSpPr/>
              <p:nvPr/>
            </p:nvSpPr>
            <p:spPr>
              <a:xfrm>
                <a:off x="4116984" y="1300408"/>
                <a:ext cx="864096" cy="432048"/>
              </a:xfrm>
              <a:prstGeom prst="foldedCorner">
                <a:avLst/>
              </a:prstGeom>
              <a:solidFill>
                <a:srgbClr val="5A6EB4"/>
              </a:solidFill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altLang="zh-CN" dirty="0"/>
                  <a:t>Img50</a:t>
                </a:r>
                <a:endParaRPr lang="de-DE" dirty="0"/>
              </a:p>
            </p:txBody>
          </p:sp>
          <p:sp>
            <p:nvSpPr>
              <p:cNvPr id="74" name="Folded Corner 6">
                <a:extLst>
                  <a:ext uri="{FF2B5EF4-FFF2-40B4-BE49-F238E27FC236}">
                    <a16:creationId xmlns:a16="http://schemas.microsoft.com/office/drawing/2014/main" id="{1D9DA0F1-CB22-5E44-9E7F-6AE5ABE98D4C}"/>
                  </a:ext>
                </a:extLst>
              </p:cNvPr>
              <p:cNvSpPr/>
              <p:nvPr/>
            </p:nvSpPr>
            <p:spPr>
              <a:xfrm>
                <a:off x="3681920" y="1549156"/>
                <a:ext cx="720080" cy="432048"/>
              </a:xfrm>
              <a:prstGeom prst="foldedCorner">
                <a:avLst/>
              </a:prstGeom>
              <a:solidFill>
                <a:srgbClr val="5A6EB4"/>
              </a:solidFill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altLang="zh-CN" dirty="0"/>
                  <a:t>Img3</a:t>
                </a:r>
                <a:endParaRPr lang="de-DE" dirty="0"/>
              </a:p>
            </p:txBody>
          </p:sp>
          <p:sp>
            <p:nvSpPr>
              <p:cNvPr id="75" name="Folded Corner 7">
                <a:extLst>
                  <a:ext uri="{FF2B5EF4-FFF2-40B4-BE49-F238E27FC236}">
                    <a16:creationId xmlns:a16="http://schemas.microsoft.com/office/drawing/2014/main" id="{5864B5B8-5672-A64E-B65E-5B8FB3D69669}"/>
                  </a:ext>
                </a:extLst>
              </p:cNvPr>
              <p:cNvSpPr/>
              <p:nvPr/>
            </p:nvSpPr>
            <p:spPr>
              <a:xfrm>
                <a:off x="3534888" y="1630344"/>
                <a:ext cx="720080" cy="432048"/>
              </a:xfrm>
              <a:prstGeom prst="foldedCorner">
                <a:avLst/>
              </a:prstGeom>
              <a:solidFill>
                <a:srgbClr val="5A6EB4"/>
              </a:solidFill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altLang="zh-CN" dirty="0"/>
                  <a:t>Img2</a:t>
                </a:r>
                <a:endParaRPr lang="de-DE" dirty="0"/>
              </a:p>
            </p:txBody>
          </p:sp>
          <p:sp>
            <p:nvSpPr>
              <p:cNvPr id="76" name="Folded Corner 9">
                <a:extLst>
                  <a:ext uri="{FF2B5EF4-FFF2-40B4-BE49-F238E27FC236}">
                    <a16:creationId xmlns:a16="http://schemas.microsoft.com/office/drawing/2014/main" id="{3C36882C-438D-E941-A4DD-3FE73062FC66}"/>
                  </a:ext>
                </a:extLst>
              </p:cNvPr>
              <p:cNvSpPr/>
              <p:nvPr/>
            </p:nvSpPr>
            <p:spPr>
              <a:xfrm>
                <a:off x="3387856" y="1736621"/>
                <a:ext cx="720080" cy="432048"/>
              </a:xfrm>
              <a:prstGeom prst="foldedCorner">
                <a:avLst/>
              </a:prstGeom>
              <a:solidFill>
                <a:srgbClr val="5A6EB4"/>
              </a:solidFill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altLang="zh-CN" dirty="0"/>
                  <a:t>Img1</a:t>
                </a:r>
                <a:endParaRPr lang="de-DE" dirty="0"/>
              </a:p>
            </p:txBody>
          </p:sp>
          <p:sp>
            <p:nvSpPr>
              <p:cNvPr id="77" name="TextBox 10">
                <a:extLst>
                  <a:ext uri="{FF2B5EF4-FFF2-40B4-BE49-F238E27FC236}">
                    <a16:creationId xmlns:a16="http://schemas.microsoft.com/office/drawing/2014/main" id="{6821524F-2440-8543-B3D2-356EBBF4CD09}"/>
                  </a:ext>
                </a:extLst>
              </p:cNvPr>
              <p:cNvSpPr txBox="1"/>
              <p:nvPr/>
            </p:nvSpPr>
            <p:spPr>
              <a:xfrm>
                <a:off x="3775059" y="1240116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altLang="zh-CN" dirty="0"/>
                  <a:t>.</a:t>
                </a:r>
                <a:endParaRPr lang="de-DE" dirty="0"/>
              </a:p>
            </p:txBody>
          </p:sp>
          <p:sp>
            <p:nvSpPr>
              <p:cNvPr id="78" name="TextBox 11">
                <a:extLst>
                  <a:ext uri="{FF2B5EF4-FFF2-40B4-BE49-F238E27FC236}">
                    <a16:creationId xmlns:a16="http://schemas.microsoft.com/office/drawing/2014/main" id="{13B6A63F-4BBE-C548-9994-1182752D202F}"/>
                  </a:ext>
                </a:extLst>
              </p:cNvPr>
              <p:cNvSpPr txBox="1"/>
              <p:nvPr/>
            </p:nvSpPr>
            <p:spPr>
              <a:xfrm>
                <a:off x="3859150" y="1179824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altLang="zh-CN" dirty="0"/>
                  <a:t>.</a:t>
                </a:r>
                <a:endParaRPr lang="de-DE" dirty="0"/>
              </a:p>
            </p:txBody>
          </p:sp>
          <p:sp>
            <p:nvSpPr>
              <p:cNvPr id="79" name="TextBox 12">
                <a:extLst>
                  <a:ext uri="{FF2B5EF4-FFF2-40B4-BE49-F238E27FC236}">
                    <a16:creationId xmlns:a16="http://schemas.microsoft.com/office/drawing/2014/main" id="{DC74883B-E968-3546-982C-031EA74151BD}"/>
                  </a:ext>
                </a:extLst>
              </p:cNvPr>
              <p:cNvSpPr txBox="1"/>
              <p:nvPr/>
            </p:nvSpPr>
            <p:spPr>
              <a:xfrm>
                <a:off x="3952289" y="1134323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altLang="zh-CN" dirty="0"/>
                  <a:t>.</a:t>
                </a:r>
                <a:endParaRPr lang="de-DE" dirty="0"/>
              </a:p>
            </p:txBody>
          </p:sp>
          <p:sp>
            <p:nvSpPr>
              <p:cNvPr id="80" name="Right Arrow 14">
                <a:extLst>
                  <a:ext uri="{FF2B5EF4-FFF2-40B4-BE49-F238E27FC236}">
                    <a16:creationId xmlns:a16="http://schemas.microsoft.com/office/drawing/2014/main" id="{0BDFCC02-486E-5745-83EB-833BAC77654D}"/>
                  </a:ext>
                </a:extLst>
              </p:cNvPr>
              <p:cNvSpPr/>
              <p:nvPr/>
            </p:nvSpPr>
            <p:spPr>
              <a:xfrm rot="5400000">
                <a:off x="4116691" y="2423611"/>
                <a:ext cx="478968" cy="91650"/>
              </a:xfrm>
              <a:prstGeom prst="rightArrow">
                <a:avLst/>
              </a:prstGeom>
              <a:solidFill>
                <a:srgbClr val="82B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81" name="Rounded Rectangle 16">
              <a:extLst>
                <a:ext uri="{FF2B5EF4-FFF2-40B4-BE49-F238E27FC236}">
                  <a16:creationId xmlns:a16="http://schemas.microsoft.com/office/drawing/2014/main" id="{68E41F47-346F-0049-9E2B-263BB3BD309F}"/>
                </a:ext>
              </a:extLst>
            </p:cNvPr>
            <p:cNvSpPr/>
            <p:nvPr/>
          </p:nvSpPr>
          <p:spPr>
            <a:xfrm>
              <a:off x="3168043" y="2877794"/>
              <a:ext cx="2376264" cy="8918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zh-CN" dirty="0" err="1"/>
                <a:t>IncepLSTM</a:t>
              </a:r>
              <a:endParaRPr lang="de-DE" dirty="0"/>
            </a:p>
          </p:txBody>
        </p:sp>
        <p:sp>
          <p:nvSpPr>
            <p:cNvPr id="82" name="Right Arrow 17">
              <a:extLst>
                <a:ext uri="{FF2B5EF4-FFF2-40B4-BE49-F238E27FC236}">
                  <a16:creationId xmlns:a16="http://schemas.microsoft.com/office/drawing/2014/main" id="{FF190BA4-A3EB-1F4A-B724-E32A734A857D}"/>
                </a:ext>
              </a:extLst>
            </p:cNvPr>
            <p:cNvSpPr/>
            <p:nvPr/>
          </p:nvSpPr>
          <p:spPr>
            <a:xfrm rot="5400000">
              <a:off x="4116691" y="4122243"/>
              <a:ext cx="478968" cy="91650"/>
            </a:xfrm>
            <a:prstGeom prst="rightArrow">
              <a:avLst/>
            </a:prstGeom>
            <a:solidFill>
              <a:srgbClr val="82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83" name="Table 18">
            <a:extLst>
              <a:ext uri="{FF2B5EF4-FFF2-40B4-BE49-F238E27FC236}">
                <a16:creationId xmlns:a16="http://schemas.microsoft.com/office/drawing/2014/main" id="{20276887-5307-6C47-9E96-0AAD2645D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163668"/>
              </p:ext>
            </p:extLst>
          </p:nvPr>
        </p:nvGraphicFramePr>
        <p:xfrm>
          <a:off x="2703904" y="4799474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0040405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110706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615355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368525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49802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zh-CN" dirty="0"/>
                        <a:t>Score1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/>
                        <a:t>Score2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/>
                        <a:t>Score3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/>
                        <a:t>Score50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8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zh-CN" dirty="0"/>
                        <a:t>0.323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/>
                        <a:t>0.176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/>
                        <a:t>0.323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dirty="0"/>
                        <a:t>0.231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547381"/>
                  </a:ext>
                </a:extLst>
              </a:tr>
            </a:tbl>
          </a:graphicData>
        </a:graphic>
      </p:graphicFrame>
      <p:sp>
        <p:nvSpPr>
          <p:cNvPr id="5" name="Rechteck 4"/>
          <p:cNvSpPr/>
          <p:nvPr/>
        </p:nvSpPr>
        <p:spPr>
          <a:xfrm>
            <a:off x="229618" y="1452549"/>
            <a:ext cx="40347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Verzichte auf </a:t>
            </a:r>
            <a:r>
              <a:rPr lang="de-DE" dirty="0" smtClean="0"/>
              <a:t>manuelle Merkmale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Neuronales Netzwerk zum Extrahieren von </a:t>
            </a:r>
            <a:r>
              <a:rPr lang="de-DE" dirty="0" smtClean="0"/>
              <a:t>Features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Integration von LSTM und CNN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85" name="CustomShape 2"/>
          <p:cNvSpPr/>
          <p:nvPr/>
        </p:nvSpPr>
        <p:spPr>
          <a:xfrm>
            <a:off x="269394" y="-62115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Neues Konzept</a:t>
            </a:r>
            <a:endParaRPr lang="de-DE" sz="4400" spc="-1" dirty="0"/>
          </a:p>
        </p:txBody>
      </p:sp>
    </p:spTree>
    <p:extLst>
      <p:ext uri="{BB962C8B-B14F-4D97-AF65-F5344CB8AC3E}">
        <p14:creationId xmlns:p14="http://schemas.microsoft.com/office/powerpoint/2010/main" val="2245578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2"/>
          <p:cNvSpPr/>
          <p:nvPr/>
        </p:nvSpPr>
        <p:spPr>
          <a:xfrm>
            <a:off x="269394" y="-62115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Neues Konzept</a:t>
            </a:r>
            <a:endParaRPr lang="de-DE" sz="4400" spc="-1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63" y="3426333"/>
            <a:ext cx="1109091" cy="110909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17" y="838583"/>
            <a:ext cx="1109091" cy="110909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17" y="2109597"/>
            <a:ext cx="1109091" cy="110909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4" y="838583"/>
            <a:ext cx="1109091" cy="110909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7" y="2109597"/>
            <a:ext cx="1109091" cy="1109091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5" y="3426331"/>
            <a:ext cx="1109091" cy="110909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7" y="4651625"/>
            <a:ext cx="1109091" cy="1109091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17" y="3426332"/>
            <a:ext cx="1109091" cy="1109091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17" y="4651629"/>
            <a:ext cx="1109091" cy="1109091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83" y="3426333"/>
            <a:ext cx="1109091" cy="1109091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67" y="4651626"/>
            <a:ext cx="1109091" cy="1109091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17" y="4651627"/>
            <a:ext cx="1109091" cy="1109091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49" y="3426330"/>
            <a:ext cx="1109091" cy="1109091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462" y="4651624"/>
            <a:ext cx="1109091" cy="1109091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89" y="838583"/>
            <a:ext cx="1109091" cy="1109091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18" y="2109597"/>
            <a:ext cx="1109091" cy="1109091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15" y="4651629"/>
            <a:ext cx="1109091" cy="1109091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15" y="3426329"/>
            <a:ext cx="1109091" cy="1109091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3" y="838583"/>
            <a:ext cx="1109091" cy="1109091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53" y="2109595"/>
            <a:ext cx="1109091" cy="1109091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511" y="838581"/>
            <a:ext cx="1109091" cy="1109091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82" y="2109596"/>
            <a:ext cx="1109091" cy="1109091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25" y="2109595"/>
            <a:ext cx="1109091" cy="1109091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25" y="838580"/>
            <a:ext cx="1109091" cy="11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4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lded Corner 5">
            <a:extLst>
              <a:ext uri="{FF2B5EF4-FFF2-40B4-BE49-F238E27FC236}">
                <a16:creationId xmlns:a16="http://schemas.microsoft.com/office/drawing/2014/main" id="{20E3EDD6-A5A9-5B4C-85BF-BE4071CB5E1C}"/>
              </a:ext>
            </a:extLst>
          </p:cNvPr>
          <p:cNvSpPr/>
          <p:nvPr/>
        </p:nvSpPr>
        <p:spPr>
          <a:xfrm>
            <a:off x="907917" y="5750603"/>
            <a:ext cx="720080" cy="432048"/>
          </a:xfrm>
          <a:prstGeom prst="foldedCorne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Img1</a:t>
            </a:r>
            <a:endParaRPr lang="de-DE" dirty="0"/>
          </a:p>
        </p:txBody>
      </p:sp>
      <p:sp>
        <p:nvSpPr>
          <p:cNvPr id="22" name="Folded Corner 6">
            <a:extLst>
              <a:ext uri="{FF2B5EF4-FFF2-40B4-BE49-F238E27FC236}">
                <a16:creationId xmlns:a16="http://schemas.microsoft.com/office/drawing/2014/main" id="{6DB28B15-BBC3-5B49-ABAC-5F2D2E4E5665}"/>
              </a:ext>
            </a:extLst>
          </p:cNvPr>
          <p:cNvSpPr/>
          <p:nvPr/>
        </p:nvSpPr>
        <p:spPr>
          <a:xfrm>
            <a:off x="2481577" y="5769724"/>
            <a:ext cx="720080" cy="432048"/>
          </a:xfrm>
          <a:prstGeom prst="foldedCorne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Img2</a:t>
            </a:r>
            <a:endParaRPr lang="de-DE" dirty="0"/>
          </a:p>
        </p:txBody>
      </p:sp>
      <p:sp>
        <p:nvSpPr>
          <p:cNvPr id="23" name="Folded Corner 7">
            <a:extLst>
              <a:ext uri="{FF2B5EF4-FFF2-40B4-BE49-F238E27FC236}">
                <a16:creationId xmlns:a16="http://schemas.microsoft.com/office/drawing/2014/main" id="{0F373E30-CEDF-7343-BC63-CD7C8C7E060E}"/>
              </a:ext>
            </a:extLst>
          </p:cNvPr>
          <p:cNvSpPr/>
          <p:nvPr/>
        </p:nvSpPr>
        <p:spPr>
          <a:xfrm>
            <a:off x="4055237" y="5750579"/>
            <a:ext cx="720080" cy="432048"/>
          </a:xfrm>
          <a:prstGeom prst="foldedCorne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Img3</a:t>
            </a:r>
            <a:endParaRPr lang="de-DE" dirty="0"/>
          </a:p>
        </p:txBody>
      </p:sp>
      <p:sp>
        <p:nvSpPr>
          <p:cNvPr id="24" name="Folded Corner 8">
            <a:extLst>
              <a:ext uri="{FF2B5EF4-FFF2-40B4-BE49-F238E27FC236}">
                <a16:creationId xmlns:a16="http://schemas.microsoft.com/office/drawing/2014/main" id="{17647C55-B34A-3747-8B4A-822560103D0F}"/>
              </a:ext>
            </a:extLst>
          </p:cNvPr>
          <p:cNvSpPr/>
          <p:nvPr/>
        </p:nvSpPr>
        <p:spPr>
          <a:xfrm>
            <a:off x="6932661" y="5769724"/>
            <a:ext cx="859096" cy="432048"/>
          </a:xfrm>
          <a:prstGeom prst="foldedCorne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Img50</a:t>
            </a:r>
            <a:endParaRPr lang="de-DE" dirty="0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521D02AC-1EAA-EB45-95D1-59A84C9E4E04}"/>
              </a:ext>
            </a:extLst>
          </p:cNvPr>
          <p:cNvSpPr/>
          <p:nvPr/>
        </p:nvSpPr>
        <p:spPr>
          <a:xfrm>
            <a:off x="383237" y="4266845"/>
            <a:ext cx="8352928" cy="11994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CBBFDDEE-A486-A74D-B8EB-67DCB15257D2}"/>
              </a:ext>
            </a:extLst>
          </p:cNvPr>
          <p:cNvSpPr/>
          <p:nvPr/>
        </p:nvSpPr>
        <p:spPr>
          <a:xfrm>
            <a:off x="383237" y="3020638"/>
            <a:ext cx="8352928" cy="119948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ounded Rectangle 13">
            <a:extLst>
              <a:ext uri="{FF2B5EF4-FFF2-40B4-BE49-F238E27FC236}">
                <a16:creationId xmlns:a16="http://schemas.microsoft.com/office/drawing/2014/main" id="{E5706A3D-FF4D-1F41-9C59-8C66AA302E9D}"/>
              </a:ext>
            </a:extLst>
          </p:cNvPr>
          <p:cNvSpPr/>
          <p:nvPr/>
        </p:nvSpPr>
        <p:spPr>
          <a:xfrm>
            <a:off x="758901" y="4574101"/>
            <a:ext cx="100811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sz="1400" dirty="0" err="1"/>
              <a:t>Inception</a:t>
            </a:r>
            <a:endParaRPr lang="de-DE" sz="1400" dirty="0"/>
          </a:p>
        </p:txBody>
      </p:sp>
      <p:sp>
        <p:nvSpPr>
          <p:cNvPr id="28" name="Rounded Rectangle 14">
            <a:extLst>
              <a:ext uri="{FF2B5EF4-FFF2-40B4-BE49-F238E27FC236}">
                <a16:creationId xmlns:a16="http://schemas.microsoft.com/office/drawing/2014/main" id="{FCEAC74A-AC65-4042-8B61-46BB12E26D38}"/>
              </a:ext>
            </a:extLst>
          </p:cNvPr>
          <p:cNvSpPr/>
          <p:nvPr/>
        </p:nvSpPr>
        <p:spPr>
          <a:xfrm>
            <a:off x="2332561" y="4574101"/>
            <a:ext cx="100811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sz="1400" dirty="0" err="1"/>
              <a:t>Inception</a:t>
            </a:r>
            <a:endParaRPr lang="de-DE" sz="1400" dirty="0"/>
          </a:p>
        </p:txBody>
      </p:sp>
      <p:sp>
        <p:nvSpPr>
          <p:cNvPr id="29" name="Rounded Rectangle 15">
            <a:extLst>
              <a:ext uri="{FF2B5EF4-FFF2-40B4-BE49-F238E27FC236}">
                <a16:creationId xmlns:a16="http://schemas.microsoft.com/office/drawing/2014/main" id="{29A2170C-DA7B-9A44-8782-D395C68D2AB4}"/>
              </a:ext>
            </a:extLst>
          </p:cNvPr>
          <p:cNvSpPr/>
          <p:nvPr/>
        </p:nvSpPr>
        <p:spPr>
          <a:xfrm>
            <a:off x="3906221" y="4567981"/>
            <a:ext cx="100811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sz="1400" dirty="0" err="1"/>
              <a:t>Inception</a:t>
            </a:r>
            <a:endParaRPr lang="de-DE" sz="1400" dirty="0"/>
          </a:p>
        </p:txBody>
      </p: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4A59F4AB-9FCB-7447-9439-33915ADCFDA3}"/>
              </a:ext>
            </a:extLst>
          </p:cNvPr>
          <p:cNvSpPr/>
          <p:nvPr/>
        </p:nvSpPr>
        <p:spPr>
          <a:xfrm>
            <a:off x="6858153" y="4593260"/>
            <a:ext cx="100811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sz="1400" dirty="0" err="1"/>
              <a:t>Inception</a:t>
            </a:r>
            <a:endParaRPr lang="de-DE" sz="1400" dirty="0"/>
          </a:p>
        </p:txBody>
      </p:sp>
      <p:sp>
        <p:nvSpPr>
          <p:cNvPr id="31" name="Rounded Rectangle 18">
            <a:extLst>
              <a:ext uri="{FF2B5EF4-FFF2-40B4-BE49-F238E27FC236}">
                <a16:creationId xmlns:a16="http://schemas.microsoft.com/office/drawing/2014/main" id="{E4A9EE8A-4D15-784E-A008-9AC08C8E7B3D}"/>
              </a:ext>
            </a:extLst>
          </p:cNvPr>
          <p:cNvSpPr/>
          <p:nvPr/>
        </p:nvSpPr>
        <p:spPr>
          <a:xfrm>
            <a:off x="758901" y="3260341"/>
            <a:ext cx="1008112" cy="720080"/>
          </a:xfrm>
          <a:prstGeom prst="roundRect">
            <a:avLst/>
          </a:prstGeom>
          <a:solidFill>
            <a:srgbClr val="00B0F0"/>
          </a:solidFill>
          <a:ln>
            <a:solidFill>
              <a:srgbClr val="A08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LSTM</a:t>
            </a:r>
            <a:endParaRPr lang="de-DE" dirty="0"/>
          </a:p>
        </p:txBody>
      </p:sp>
      <p:sp>
        <p:nvSpPr>
          <p:cNvPr id="32" name="Rounded Rectangle 20">
            <a:extLst>
              <a:ext uri="{FF2B5EF4-FFF2-40B4-BE49-F238E27FC236}">
                <a16:creationId xmlns:a16="http://schemas.microsoft.com/office/drawing/2014/main" id="{B7B8ED6E-9740-E84E-872C-D9C7EC1CF17E}"/>
              </a:ext>
            </a:extLst>
          </p:cNvPr>
          <p:cNvSpPr/>
          <p:nvPr/>
        </p:nvSpPr>
        <p:spPr>
          <a:xfrm>
            <a:off x="2332561" y="3256574"/>
            <a:ext cx="1008112" cy="720080"/>
          </a:xfrm>
          <a:prstGeom prst="roundRect">
            <a:avLst/>
          </a:prstGeom>
          <a:solidFill>
            <a:srgbClr val="00B0F0"/>
          </a:solidFill>
          <a:ln>
            <a:solidFill>
              <a:srgbClr val="A08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LSTM</a:t>
            </a:r>
            <a:endParaRPr lang="de-DE" dirty="0"/>
          </a:p>
        </p:txBody>
      </p:sp>
      <p:sp>
        <p:nvSpPr>
          <p:cNvPr id="33" name="Rounded Rectangle 21">
            <a:extLst>
              <a:ext uri="{FF2B5EF4-FFF2-40B4-BE49-F238E27FC236}">
                <a16:creationId xmlns:a16="http://schemas.microsoft.com/office/drawing/2014/main" id="{99F34A6F-D173-944C-A049-AD81E0633A49}"/>
              </a:ext>
            </a:extLst>
          </p:cNvPr>
          <p:cNvSpPr/>
          <p:nvPr/>
        </p:nvSpPr>
        <p:spPr>
          <a:xfrm>
            <a:off x="3906221" y="3260014"/>
            <a:ext cx="1008112" cy="720080"/>
          </a:xfrm>
          <a:prstGeom prst="roundRect">
            <a:avLst/>
          </a:prstGeom>
          <a:solidFill>
            <a:srgbClr val="00B0F0"/>
          </a:solidFill>
          <a:ln>
            <a:solidFill>
              <a:srgbClr val="A08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LSTM</a:t>
            </a:r>
            <a:endParaRPr lang="de-DE" dirty="0"/>
          </a:p>
        </p:txBody>
      </p:sp>
      <p:sp>
        <p:nvSpPr>
          <p:cNvPr id="34" name="Rounded Rectangle 22">
            <a:extLst>
              <a:ext uri="{FF2B5EF4-FFF2-40B4-BE49-F238E27FC236}">
                <a16:creationId xmlns:a16="http://schemas.microsoft.com/office/drawing/2014/main" id="{189BF8D6-9935-CB4B-B79E-4EB87003D9CB}"/>
              </a:ext>
            </a:extLst>
          </p:cNvPr>
          <p:cNvSpPr/>
          <p:nvPr/>
        </p:nvSpPr>
        <p:spPr>
          <a:xfrm>
            <a:off x="6858153" y="3263131"/>
            <a:ext cx="1008112" cy="720080"/>
          </a:xfrm>
          <a:prstGeom prst="roundRect">
            <a:avLst/>
          </a:prstGeom>
          <a:solidFill>
            <a:srgbClr val="00B0F0"/>
          </a:solidFill>
          <a:ln>
            <a:solidFill>
              <a:srgbClr val="A08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LSTM</a:t>
            </a:r>
            <a:endParaRPr lang="de-DE" dirty="0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368FDADA-73D4-8042-95D4-8EAE28B7D59B}"/>
              </a:ext>
            </a:extLst>
          </p:cNvPr>
          <p:cNvSpPr/>
          <p:nvPr/>
        </p:nvSpPr>
        <p:spPr>
          <a:xfrm>
            <a:off x="383237" y="1772816"/>
            <a:ext cx="8352928" cy="11994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ounded Rectangle 25">
            <a:extLst>
              <a:ext uri="{FF2B5EF4-FFF2-40B4-BE49-F238E27FC236}">
                <a16:creationId xmlns:a16="http://schemas.microsoft.com/office/drawing/2014/main" id="{09128BFA-B012-5341-80D8-52E1AAAEA7D4}"/>
              </a:ext>
            </a:extLst>
          </p:cNvPr>
          <p:cNvSpPr/>
          <p:nvPr/>
        </p:nvSpPr>
        <p:spPr>
          <a:xfrm>
            <a:off x="758901" y="2012519"/>
            <a:ext cx="1008112" cy="720080"/>
          </a:xfrm>
          <a:prstGeom prst="roundRect">
            <a:avLst/>
          </a:prstGeom>
          <a:solidFill>
            <a:srgbClr val="0070C0"/>
          </a:solidFill>
          <a:ln>
            <a:solidFill>
              <a:srgbClr val="A08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FC</a:t>
            </a:r>
            <a:endParaRPr lang="de-DE" dirty="0"/>
          </a:p>
        </p:txBody>
      </p:sp>
      <p:sp>
        <p:nvSpPr>
          <p:cNvPr id="37" name="Rounded Rectangle 26">
            <a:extLst>
              <a:ext uri="{FF2B5EF4-FFF2-40B4-BE49-F238E27FC236}">
                <a16:creationId xmlns:a16="http://schemas.microsoft.com/office/drawing/2014/main" id="{61B1B710-D12B-B645-B589-8E4171E7CA3D}"/>
              </a:ext>
            </a:extLst>
          </p:cNvPr>
          <p:cNvSpPr/>
          <p:nvPr/>
        </p:nvSpPr>
        <p:spPr>
          <a:xfrm>
            <a:off x="2332561" y="2008752"/>
            <a:ext cx="1008112" cy="720080"/>
          </a:xfrm>
          <a:prstGeom prst="roundRect">
            <a:avLst/>
          </a:prstGeom>
          <a:solidFill>
            <a:srgbClr val="0070C0"/>
          </a:solidFill>
          <a:ln>
            <a:solidFill>
              <a:srgbClr val="A08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FC</a:t>
            </a:r>
            <a:endParaRPr lang="de-DE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14A25278-EECC-9243-8DF7-BBFC79B2F3DA}"/>
              </a:ext>
            </a:extLst>
          </p:cNvPr>
          <p:cNvSpPr/>
          <p:nvPr/>
        </p:nvSpPr>
        <p:spPr>
          <a:xfrm>
            <a:off x="3906221" y="2012192"/>
            <a:ext cx="1008112" cy="720080"/>
          </a:xfrm>
          <a:prstGeom prst="roundRect">
            <a:avLst/>
          </a:prstGeom>
          <a:solidFill>
            <a:srgbClr val="0070C0"/>
          </a:solidFill>
          <a:ln>
            <a:solidFill>
              <a:srgbClr val="A08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FC</a:t>
            </a:r>
            <a:endParaRPr lang="de-DE" dirty="0"/>
          </a:p>
        </p:txBody>
      </p:sp>
      <p:sp>
        <p:nvSpPr>
          <p:cNvPr id="39" name="Rounded Rectangle 28">
            <a:extLst>
              <a:ext uri="{FF2B5EF4-FFF2-40B4-BE49-F238E27FC236}">
                <a16:creationId xmlns:a16="http://schemas.microsoft.com/office/drawing/2014/main" id="{808BCFA3-A404-DD40-8B0C-75E2999DADD0}"/>
              </a:ext>
            </a:extLst>
          </p:cNvPr>
          <p:cNvSpPr/>
          <p:nvPr/>
        </p:nvSpPr>
        <p:spPr>
          <a:xfrm>
            <a:off x="6858153" y="2015309"/>
            <a:ext cx="1008112" cy="720080"/>
          </a:xfrm>
          <a:prstGeom prst="roundRect">
            <a:avLst/>
          </a:prstGeom>
          <a:solidFill>
            <a:srgbClr val="0070C0"/>
          </a:solidFill>
          <a:ln>
            <a:solidFill>
              <a:srgbClr val="A08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FC</a:t>
            </a:r>
            <a:endParaRPr lang="de-DE" dirty="0"/>
          </a:p>
        </p:txBody>
      </p:sp>
      <p:cxnSp>
        <p:nvCxnSpPr>
          <p:cNvPr id="40" name="Straight Arrow Connector 30">
            <a:extLst>
              <a:ext uri="{FF2B5EF4-FFF2-40B4-BE49-F238E27FC236}">
                <a16:creationId xmlns:a16="http://schemas.microsoft.com/office/drawing/2014/main" id="{604DF794-FF32-7442-AD25-9B1B0D8F5D46}"/>
              </a:ext>
            </a:extLst>
          </p:cNvPr>
          <p:cNvCxnSpPr>
            <a:stCxn id="27" idx="0"/>
            <a:endCxn id="31" idx="2"/>
          </p:cNvCxnSpPr>
          <p:nvPr/>
        </p:nvCxnSpPr>
        <p:spPr>
          <a:xfrm flipV="1">
            <a:off x="1262957" y="3980421"/>
            <a:ext cx="0" cy="5936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1">
            <a:extLst>
              <a:ext uri="{FF2B5EF4-FFF2-40B4-BE49-F238E27FC236}">
                <a16:creationId xmlns:a16="http://schemas.microsoft.com/office/drawing/2014/main" id="{D37B1EEC-68E6-5640-908F-5461F8C0DC39}"/>
              </a:ext>
            </a:extLst>
          </p:cNvPr>
          <p:cNvCxnSpPr>
            <a:cxnSpLocks/>
            <a:stCxn id="31" idx="0"/>
            <a:endCxn id="36" idx="2"/>
          </p:cNvCxnSpPr>
          <p:nvPr/>
        </p:nvCxnSpPr>
        <p:spPr>
          <a:xfrm flipV="1">
            <a:off x="1262957" y="2732599"/>
            <a:ext cx="0" cy="5277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4">
            <a:extLst>
              <a:ext uri="{FF2B5EF4-FFF2-40B4-BE49-F238E27FC236}">
                <a16:creationId xmlns:a16="http://schemas.microsoft.com/office/drawing/2014/main" id="{6D364D60-441D-4648-B05C-614C7A274E29}"/>
              </a:ext>
            </a:extLst>
          </p:cNvPr>
          <p:cNvCxnSpPr>
            <a:cxnSpLocks/>
            <a:stCxn id="21" idx="0"/>
            <a:endCxn id="27" idx="2"/>
          </p:cNvCxnSpPr>
          <p:nvPr/>
        </p:nvCxnSpPr>
        <p:spPr>
          <a:xfrm flipH="1" flipV="1">
            <a:off x="1262957" y="5294181"/>
            <a:ext cx="5000" cy="45642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7">
            <a:extLst>
              <a:ext uri="{FF2B5EF4-FFF2-40B4-BE49-F238E27FC236}">
                <a16:creationId xmlns:a16="http://schemas.microsoft.com/office/drawing/2014/main" id="{30C2AB21-3A67-2D45-BB73-91F9A2A7C2E4}"/>
              </a:ext>
            </a:extLst>
          </p:cNvPr>
          <p:cNvCxnSpPr>
            <a:cxnSpLocks/>
            <a:stCxn id="32" idx="0"/>
            <a:endCxn id="37" idx="2"/>
          </p:cNvCxnSpPr>
          <p:nvPr/>
        </p:nvCxnSpPr>
        <p:spPr>
          <a:xfrm flipV="1">
            <a:off x="2836617" y="2728832"/>
            <a:ext cx="0" cy="5277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0">
            <a:extLst>
              <a:ext uri="{FF2B5EF4-FFF2-40B4-BE49-F238E27FC236}">
                <a16:creationId xmlns:a16="http://schemas.microsoft.com/office/drawing/2014/main" id="{1C9326CD-631B-834B-B7F6-E4C7E240D615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2836617" y="3983211"/>
            <a:ext cx="0" cy="59089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3">
            <a:extLst>
              <a:ext uri="{FF2B5EF4-FFF2-40B4-BE49-F238E27FC236}">
                <a16:creationId xmlns:a16="http://schemas.microsoft.com/office/drawing/2014/main" id="{C356070C-4CE9-5F43-A678-A678AE2CEC22}"/>
              </a:ext>
            </a:extLst>
          </p:cNvPr>
          <p:cNvCxnSpPr>
            <a:cxnSpLocks/>
            <a:stCxn id="22" idx="0"/>
            <a:endCxn id="28" idx="2"/>
          </p:cNvCxnSpPr>
          <p:nvPr/>
        </p:nvCxnSpPr>
        <p:spPr>
          <a:xfrm flipH="1" flipV="1">
            <a:off x="2836617" y="5294181"/>
            <a:ext cx="5000" cy="47554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6">
            <a:extLst>
              <a:ext uri="{FF2B5EF4-FFF2-40B4-BE49-F238E27FC236}">
                <a16:creationId xmlns:a16="http://schemas.microsoft.com/office/drawing/2014/main" id="{0DDDC83B-5F48-2044-A949-CFE91734AD72}"/>
              </a:ext>
            </a:extLst>
          </p:cNvPr>
          <p:cNvCxnSpPr>
            <a:cxnSpLocks/>
            <a:stCxn id="33" idx="0"/>
            <a:endCxn id="38" idx="2"/>
          </p:cNvCxnSpPr>
          <p:nvPr/>
        </p:nvCxnSpPr>
        <p:spPr>
          <a:xfrm flipV="1">
            <a:off x="4410277" y="2732272"/>
            <a:ext cx="0" cy="5277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9">
            <a:extLst>
              <a:ext uri="{FF2B5EF4-FFF2-40B4-BE49-F238E27FC236}">
                <a16:creationId xmlns:a16="http://schemas.microsoft.com/office/drawing/2014/main" id="{D197988A-A2AE-3E4E-B2FA-ABE012BAB8A7}"/>
              </a:ext>
            </a:extLst>
          </p:cNvPr>
          <p:cNvCxnSpPr>
            <a:cxnSpLocks/>
            <a:stCxn id="29" idx="0"/>
            <a:endCxn id="33" idx="2"/>
          </p:cNvCxnSpPr>
          <p:nvPr/>
        </p:nvCxnSpPr>
        <p:spPr>
          <a:xfrm flipV="1">
            <a:off x="4410277" y="3980094"/>
            <a:ext cx="0" cy="58788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54">
            <a:extLst>
              <a:ext uri="{FF2B5EF4-FFF2-40B4-BE49-F238E27FC236}">
                <a16:creationId xmlns:a16="http://schemas.microsoft.com/office/drawing/2014/main" id="{D699ACF0-3CAD-F149-949C-095C908BAAA9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10277" y="5288061"/>
            <a:ext cx="5000" cy="46251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57">
            <a:extLst>
              <a:ext uri="{FF2B5EF4-FFF2-40B4-BE49-F238E27FC236}">
                <a16:creationId xmlns:a16="http://schemas.microsoft.com/office/drawing/2014/main" id="{9DD9E8DC-57FF-C94F-BA5E-1E5290190866}"/>
              </a:ext>
            </a:extLst>
          </p:cNvPr>
          <p:cNvCxnSpPr>
            <a:cxnSpLocks/>
            <a:stCxn id="34" idx="0"/>
            <a:endCxn id="39" idx="2"/>
          </p:cNvCxnSpPr>
          <p:nvPr/>
        </p:nvCxnSpPr>
        <p:spPr>
          <a:xfrm flipV="1">
            <a:off x="7362209" y="2735389"/>
            <a:ext cx="0" cy="5277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61">
            <a:extLst>
              <a:ext uri="{FF2B5EF4-FFF2-40B4-BE49-F238E27FC236}">
                <a16:creationId xmlns:a16="http://schemas.microsoft.com/office/drawing/2014/main" id="{1DB00D96-2848-8949-9438-AD320EEAC4F4}"/>
              </a:ext>
            </a:extLst>
          </p:cNvPr>
          <p:cNvCxnSpPr>
            <a:cxnSpLocks/>
            <a:stCxn id="30" idx="0"/>
            <a:endCxn id="34" idx="2"/>
          </p:cNvCxnSpPr>
          <p:nvPr/>
        </p:nvCxnSpPr>
        <p:spPr>
          <a:xfrm flipV="1">
            <a:off x="7362209" y="3983211"/>
            <a:ext cx="0" cy="61004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64">
            <a:extLst>
              <a:ext uri="{FF2B5EF4-FFF2-40B4-BE49-F238E27FC236}">
                <a16:creationId xmlns:a16="http://schemas.microsoft.com/office/drawing/2014/main" id="{7F949BC4-FBF5-4443-B21D-DF42A115ECBE}"/>
              </a:ext>
            </a:extLst>
          </p:cNvPr>
          <p:cNvCxnSpPr>
            <a:cxnSpLocks/>
            <a:stCxn id="24" idx="0"/>
            <a:endCxn id="30" idx="2"/>
          </p:cNvCxnSpPr>
          <p:nvPr/>
        </p:nvCxnSpPr>
        <p:spPr>
          <a:xfrm flipV="1">
            <a:off x="7362209" y="5313340"/>
            <a:ext cx="0" cy="45638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67">
            <a:extLst>
              <a:ext uri="{FF2B5EF4-FFF2-40B4-BE49-F238E27FC236}">
                <a16:creationId xmlns:a16="http://schemas.microsoft.com/office/drawing/2014/main" id="{91DBB5EA-1914-2642-B187-3D693EF00A60}"/>
              </a:ext>
            </a:extLst>
          </p:cNvPr>
          <p:cNvCxnSpPr>
            <a:cxnSpLocks/>
          </p:cNvCxnSpPr>
          <p:nvPr/>
        </p:nvCxnSpPr>
        <p:spPr>
          <a:xfrm flipV="1">
            <a:off x="1262957" y="1481010"/>
            <a:ext cx="0" cy="5277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68">
            <a:extLst>
              <a:ext uri="{FF2B5EF4-FFF2-40B4-BE49-F238E27FC236}">
                <a16:creationId xmlns:a16="http://schemas.microsoft.com/office/drawing/2014/main" id="{399AF7C6-0697-1A43-A537-63B8C6C26413}"/>
              </a:ext>
            </a:extLst>
          </p:cNvPr>
          <p:cNvCxnSpPr>
            <a:cxnSpLocks/>
          </p:cNvCxnSpPr>
          <p:nvPr/>
        </p:nvCxnSpPr>
        <p:spPr>
          <a:xfrm flipV="1">
            <a:off x="2821761" y="1481010"/>
            <a:ext cx="0" cy="5277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69">
            <a:extLst>
              <a:ext uri="{FF2B5EF4-FFF2-40B4-BE49-F238E27FC236}">
                <a16:creationId xmlns:a16="http://schemas.microsoft.com/office/drawing/2014/main" id="{18C7BAF7-A4E1-124D-899F-E6A3B86CE391}"/>
              </a:ext>
            </a:extLst>
          </p:cNvPr>
          <p:cNvCxnSpPr>
            <a:cxnSpLocks/>
          </p:cNvCxnSpPr>
          <p:nvPr/>
        </p:nvCxnSpPr>
        <p:spPr>
          <a:xfrm flipV="1">
            <a:off x="4410277" y="1481010"/>
            <a:ext cx="0" cy="5277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70">
            <a:extLst>
              <a:ext uri="{FF2B5EF4-FFF2-40B4-BE49-F238E27FC236}">
                <a16:creationId xmlns:a16="http://schemas.microsoft.com/office/drawing/2014/main" id="{B4E50537-460D-1449-9C6D-2F083B4320E6}"/>
              </a:ext>
            </a:extLst>
          </p:cNvPr>
          <p:cNvCxnSpPr>
            <a:cxnSpLocks/>
          </p:cNvCxnSpPr>
          <p:nvPr/>
        </p:nvCxnSpPr>
        <p:spPr>
          <a:xfrm flipV="1">
            <a:off x="7362209" y="1481010"/>
            <a:ext cx="0" cy="5277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07">
            <a:extLst>
              <a:ext uri="{FF2B5EF4-FFF2-40B4-BE49-F238E27FC236}">
                <a16:creationId xmlns:a16="http://schemas.microsoft.com/office/drawing/2014/main" id="{769F484E-844A-8D45-B045-7CD58A5DEBCF}"/>
              </a:ext>
            </a:extLst>
          </p:cNvPr>
          <p:cNvCxnSpPr/>
          <p:nvPr/>
        </p:nvCxnSpPr>
        <p:spPr>
          <a:xfrm>
            <a:off x="1262957" y="3140968"/>
            <a:ext cx="78876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08">
            <a:extLst>
              <a:ext uri="{FF2B5EF4-FFF2-40B4-BE49-F238E27FC236}">
                <a16:creationId xmlns:a16="http://schemas.microsoft.com/office/drawing/2014/main" id="{82230B93-67CD-2F4C-978E-BBAB04C33CF8}"/>
              </a:ext>
            </a:extLst>
          </p:cNvPr>
          <p:cNvCxnSpPr>
            <a:cxnSpLocks/>
          </p:cNvCxnSpPr>
          <p:nvPr/>
        </p:nvCxnSpPr>
        <p:spPr>
          <a:xfrm flipH="1">
            <a:off x="2020859" y="3140968"/>
            <a:ext cx="14438" cy="112587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14">
            <a:extLst>
              <a:ext uri="{FF2B5EF4-FFF2-40B4-BE49-F238E27FC236}">
                <a16:creationId xmlns:a16="http://schemas.microsoft.com/office/drawing/2014/main" id="{8707D0F2-0AA5-7C4E-906B-C05B597E1AE8}"/>
              </a:ext>
            </a:extLst>
          </p:cNvPr>
          <p:cNvCxnSpPr>
            <a:cxnSpLocks/>
          </p:cNvCxnSpPr>
          <p:nvPr/>
        </p:nvCxnSpPr>
        <p:spPr>
          <a:xfrm>
            <a:off x="2008724" y="4279271"/>
            <a:ext cx="796321" cy="92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18">
            <a:extLst>
              <a:ext uri="{FF2B5EF4-FFF2-40B4-BE49-F238E27FC236}">
                <a16:creationId xmlns:a16="http://schemas.microsoft.com/office/drawing/2014/main" id="{3E951FFB-E265-ED49-A580-0A0F0BA635A2}"/>
              </a:ext>
            </a:extLst>
          </p:cNvPr>
          <p:cNvCxnSpPr/>
          <p:nvPr/>
        </p:nvCxnSpPr>
        <p:spPr>
          <a:xfrm>
            <a:off x="2849174" y="3140968"/>
            <a:ext cx="78876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19">
            <a:extLst>
              <a:ext uri="{FF2B5EF4-FFF2-40B4-BE49-F238E27FC236}">
                <a16:creationId xmlns:a16="http://schemas.microsoft.com/office/drawing/2014/main" id="{5B164557-5B1A-F54C-B395-8FD3306C2484}"/>
              </a:ext>
            </a:extLst>
          </p:cNvPr>
          <p:cNvCxnSpPr>
            <a:cxnSpLocks/>
          </p:cNvCxnSpPr>
          <p:nvPr/>
        </p:nvCxnSpPr>
        <p:spPr>
          <a:xfrm>
            <a:off x="3637937" y="3131388"/>
            <a:ext cx="0" cy="115716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124">
            <a:extLst>
              <a:ext uri="{FF2B5EF4-FFF2-40B4-BE49-F238E27FC236}">
                <a16:creationId xmlns:a16="http://schemas.microsoft.com/office/drawing/2014/main" id="{9098AA96-8E4B-A04F-9808-15C1B787D6AD}"/>
              </a:ext>
            </a:extLst>
          </p:cNvPr>
          <p:cNvCxnSpPr>
            <a:cxnSpLocks/>
          </p:cNvCxnSpPr>
          <p:nvPr/>
        </p:nvCxnSpPr>
        <p:spPr>
          <a:xfrm>
            <a:off x="3637937" y="4266338"/>
            <a:ext cx="796321" cy="92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125">
            <a:extLst>
              <a:ext uri="{FF2B5EF4-FFF2-40B4-BE49-F238E27FC236}">
                <a16:creationId xmlns:a16="http://schemas.microsoft.com/office/drawing/2014/main" id="{BA8C648F-40A3-874D-8651-642AAA012FF0}"/>
              </a:ext>
            </a:extLst>
          </p:cNvPr>
          <p:cNvCxnSpPr/>
          <p:nvPr/>
        </p:nvCxnSpPr>
        <p:spPr>
          <a:xfrm>
            <a:off x="4424091" y="3140968"/>
            <a:ext cx="788763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126">
            <a:extLst>
              <a:ext uri="{FF2B5EF4-FFF2-40B4-BE49-F238E27FC236}">
                <a16:creationId xmlns:a16="http://schemas.microsoft.com/office/drawing/2014/main" id="{3C569E72-FDE1-E54E-98AD-ACF193A1BC7A}"/>
              </a:ext>
            </a:extLst>
          </p:cNvPr>
          <p:cNvCxnSpPr>
            <a:cxnSpLocks/>
          </p:cNvCxnSpPr>
          <p:nvPr/>
        </p:nvCxnSpPr>
        <p:spPr>
          <a:xfrm>
            <a:off x="5212854" y="3131388"/>
            <a:ext cx="0" cy="163126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28">
            <a:extLst>
              <a:ext uri="{FF2B5EF4-FFF2-40B4-BE49-F238E27FC236}">
                <a16:creationId xmlns:a16="http://schemas.microsoft.com/office/drawing/2014/main" id="{188D73D7-D2AD-4F45-B450-60792E57E379}"/>
              </a:ext>
            </a:extLst>
          </p:cNvPr>
          <p:cNvCxnSpPr>
            <a:cxnSpLocks/>
          </p:cNvCxnSpPr>
          <p:nvPr/>
        </p:nvCxnSpPr>
        <p:spPr>
          <a:xfrm>
            <a:off x="6568381" y="5543450"/>
            <a:ext cx="796321" cy="92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129">
            <a:extLst>
              <a:ext uri="{FF2B5EF4-FFF2-40B4-BE49-F238E27FC236}">
                <a16:creationId xmlns:a16="http://schemas.microsoft.com/office/drawing/2014/main" id="{27F83F24-06CE-964E-A623-9FDA2A1178D1}"/>
              </a:ext>
            </a:extLst>
          </p:cNvPr>
          <p:cNvSpPr txBox="1"/>
          <p:nvPr/>
        </p:nvSpPr>
        <p:spPr>
          <a:xfrm>
            <a:off x="5589904" y="547474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4000" dirty="0"/>
              <a:t>…</a:t>
            </a:r>
            <a:endParaRPr lang="de-DE" sz="4000" dirty="0"/>
          </a:p>
        </p:txBody>
      </p:sp>
      <p:sp>
        <p:nvSpPr>
          <p:cNvPr id="66" name="Folded Corner 132">
            <a:extLst>
              <a:ext uri="{FF2B5EF4-FFF2-40B4-BE49-F238E27FC236}">
                <a16:creationId xmlns:a16="http://schemas.microsoft.com/office/drawing/2014/main" id="{B81DC04C-C68A-7B4C-A18A-E667551F1661}"/>
              </a:ext>
            </a:extLst>
          </p:cNvPr>
          <p:cNvSpPr/>
          <p:nvPr/>
        </p:nvSpPr>
        <p:spPr>
          <a:xfrm>
            <a:off x="911892" y="1060719"/>
            <a:ext cx="753645" cy="432048"/>
          </a:xfrm>
          <a:prstGeom prst="foldedCorne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sz="1400" dirty="0"/>
              <a:t>Score1</a:t>
            </a:r>
            <a:endParaRPr lang="de-DE" sz="1400" dirty="0"/>
          </a:p>
        </p:txBody>
      </p:sp>
      <p:sp>
        <p:nvSpPr>
          <p:cNvPr id="67" name="Folded Corner 133">
            <a:extLst>
              <a:ext uri="{FF2B5EF4-FFF2-40B4-BE49-F238E27FC236}">
                <a16:creationId xmlns:a16="http://schemas.microsoft.com/office/drawing/2014/main" id="{A7FACFAF-EE3C-FD4B-8196-03DC25F4D986}"/>
              </a:ext>
            </a:extLst>
          </p:cNvPr>
          <p:cNvSpPr/>
          <p:nvPr/>
        </p:nvSpPr>
        <p:spPr>
          <a:xfrm>
            <a:off x="2444938" y="1064579"/>
            <a:ext cx="753645" cy="432048"/>
          </a:xfrm>
          <a:prstGeom prst="foldedCorne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sz="1400" dirty="0"/>
              <a:t>Score2</a:t>
            </a:r>
            <a:endParaRPr lang="de-DE" sz="1400" dirty="0"/>
          </a:p>
        </p:txBody>
      </p:sp>
      <p:sp>
        <p:nvSpPr>
          <p:cNvPr id="68" name="Folded Corner 134">
            <a:extLst>
              <a:ext uri="{FF2B5EF4-FFF2-40B4-BE49-F238E27FC236}">
                <a16:creationId xmlns:a16="http://schemas.microsoft.com/office/drawing/2014/main" id="{E2434580-4EB7-B246-897C-28DB1967D9F4}"/>
              </a:ext>
            </a:extLst>
          </p:cNvPr>
          <p:cNvSpPr/>
          <p:nvPr/>
        </p:nvSpPr>
        <p:spPr>
          <a:xfrm>
            <a:off x="4003740" y="1054308"/>
            <a:ext cx="753645" cy="432048"/>
          </a:xfrm>
          <a:prstGeom prst="foldedCorne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sz="1400" dirty="0"/>
              <a:t>Score3</a:t>
            </a:r>
            <a:endParaRPr lang="de-DE" sz="1400" dirty="0"/>
          </a:p>
        </p:txBody>
      </p:sp>
      <p:sp>
        <p:nvSpPr>
          <p:cNvPr id="69" name="Folded Corner 135">
            <a:extLst>
              <a:ext uri="{FF2B5EF4-FFF2-40B4-BE49-F238E27FC236}">
                <a16:creationId xmlns:a16="http://schemas.microsoft.com/office/drawing/2014/main" id="{F23A954B-ABB4-1940-9388-662C17504D63}"/>
              </a:ext>
            </a:extLst>
          </p:cNvPr>
          <p:cNvSpPr/>
          <p:nvPr/>
        </p:nvSpPr>
        <p:spPr>
          <a:xfrm>
            <a:off x="6910878" y="1066515"/>
            <a:ext cx="880879" cy="432048"/>
          </a:xfrm>
          <a:prstGeom prst="foldedCorne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zh-CN" sz="1400" dirty="0"/>
              <a:t>Score50</a:t>
            </a:r>
            <a:endParaRPr lang="de-DE" sz="1400" dirty="0"/>
          </a:p>
        </p:txBody>
      </p:sp>
      <p:sp>
        <p:nvSpPr>
          <p:cNvPr id="70" name="TextBox 137">
            <a:extLst>
              <a:ext uri="{FF2B5EF4-FFF2-40B4-BE49-F238E27FC236}">
                <a16:creationId xmlns:a16="http://schemas.microsoft.com/office/drawing/2014/main" id="{1D3FC9B7-105D-EB4E-B347-57201BF6ECF5}"/>
              </a:ext>
            </a:extLst>
          </p:cNvPr>
          <p:cNvSpPr txBox="1"/>
          <p:nvPr/>
        </p:nvSpPr>
        <p:spPr>
          <a:xfrm>
            <a:off x="5568687" y="181339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4000" dirty="0"/>
              <a:t>…</a:t>
            </a:r>
            <a:endParaRPr lang="de-DE" sz="4000" dirty="0"/>
          </a:p>
        </p:txBody>
      </p:sp>
      <p:sp>
        <p:nvSpPr>
          <p:cNvPr id="71" name="TextBox 138">
            <a:extLst>
              <a:ext uri="{FF2B5EF4-FFF2-40B4-BE49-F238E27FC236}">
                <a16:creationId xmlns:a16="http://schemas.microsoft.com/office/drawing/2014/main" id="{54BA554B-B631-D643-B37D-F73B76FEEEA9}"/>
              </a:ext>
            </a:extLst>
          </p:cNvPr>
          <p:cNvSpPr txBox="1"/>
          <p:nvPr/>
        </p:nvSpPr>
        <p:spPr>
          <a:xfrm>
            <a:off x="5551018" y="304963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4000" dirty="0"/>
              <a:t>…</a:t>
            </a:r>
            <a:endParaRPr lang="de-DE" sz="4000" dirty="0"/>
          </a:p>
        </p:txBody>
      </p:sp>
      <p:sp>
        <p:nvSpPr>
          <p:cNvPr id="72" name="TextBox 139">
            <a:extLst>
              <a:ext uri="{FF2B5EF4-FFF2-40B4-BE49-F238E27FC236}">
                <a16:creationId xmlns:a16="http://schemas.microsoft.com/office/drawing/2014/main" id="{66560515-D9DE-DB45-B031-4CD52D8CEE24}"/>
              </a:ext>
            </a:extLst>
          </p:cNvPr>
          <p:cNvSpPr txBox="1"/>
          <p:nvPr/>
        </p:nvSpPr>
        <p:spPr>
          <a:xfrm>
            <a:off x="5584053" y="44087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sz="4000" dirty="0"/>
              <a:t>…</a:t>
            </a:r>
            <a:endParaRPr lang="de-DE" sz="4000" dirty="0"/>
          </a:p>
        </p:txBody>
      </p:sp>
      <p:sp>
        <p:nvSpPr>
          <p:cNvPr id="73" name="CustomShape 2"/>
          <p:cNvSpPr/>
          <p:nvPr/>
        </p:nvSpPr>
        <p:spPr>
          <a:xfrm>
            <a:off x="269394" y="-62115"/>
            <a:ext cx="7996782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3200" spc="-1" dirty="0">
                <a:solidFill>
                  <a:srgbClr val="000000"/>
                </a:solidFill>
                <a:latin typeface="+mj-lt"/>
              </a:rPr>
              <a:t>Neues </a:t>
            </a:r>
            <a:r>
              <a:rPr lang="de-DE" sz="3200" spc="-1" dirty="0" smtClean="0">
                <a:solidFill>
                  <a:srgbClr val="000000"/>
                </a:solidFill>
                <a:latin typeface="+mj-lt"/>
              </a:rPr>
              <a:t>Konzept : </a:t>
            </a:r>
            <a:r>
              <a:rPr lang="de-DE" altLang="zh-CN" sz="3200" dirty="0" err="1" smtClean="0">
                <a:latin typeface="+mj-lt"/>
              </a:rPr>
              <a:t>IncepLSTM</a:t>
            </a:r>
            <a:r>
              <a:rPr lang="zh-CN" altLang="de-DE" sz="3200" dirty="0" smtClean="0">
                <a:latin typeface="+mj-lt"/>
              </a:rPr>
              <a:t> </a:t>
            </a:r>
            <a:r>
              <a:rPr lang="de-DE" altLang="zh-CN" sz="3200" dirty="0">
                <a:latin typeface="+mj-lt"/>
              </a:rPr>
              <a:t>Model</a:t>
            </a:r>
            <a:endParaRPr lang="de-DE" sz="3200" spc="-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20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2"/>
          <p:cNvSpPr/>
          <p:nvPr/>
        </p:nvSpPr>
        <p:spPr>
          <a:xfrm>
            <a:off x="269394" y="-62115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4400" spc="-1" dirty="0">
                <a:solidFill>
                  <a:srgbClr val="000000"/>
                </a:solidFill>
              </a:rPr>
              <a:t>Neues Konzept</a:t>
            </a:r>
            <a:endParaRPr lang="de-DE" sz="4400" spc="-1" dirty="0"/>
          </a:p>
        </p:txBody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577F8B9A-ECEE-CD4A-B79F-99F3E46B6EE0}"/>
              </a:ext>
            </a:extLst>
          </p:cNvPr>
          <p:cNvGrpSpPr/>
          <p:nvPr/>
        </p:nvGrpSpPr>
        <p:grpSpPr>
          <a:xfrm>
            <a:off x="251520" y="1412776"/>
            <a:ext cx="8645971" cy="3898037"/>
            <a:chOff x="509829" y="1412776"/>
            <a:chExt cx="8645971" cy="3898037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73B2249C-376F-0349-821B-156E27D1EB75}"/>
                </a:ext>
              </a:extLst>
            </p:cNvPr>
            <p:cNvGrpSpPr/>
            <p:nvPr/>
          </p:nvGrpSpPr>
          <p:grpSpPr>
            <a:xfrm>
              <a:off x="509829" y="1412776"/>
              <a:ext cx="8645971" cy="3898037"/>
              <a:chOff x="390524" y="1772816"/>
              <a:chExt cx="8645971" cy="3898037"/>
            </a:xfrm>
          </p:grpSpPr>
          <p:sp>
            <p:nvSpPr>
              <p:cNvPr id="20" name="Rectangle 6">
                <a:extLst>
                  <a:ext uri="{FF2B5EF4-FFF2-40B4-BE49-F238E27FC236}">
                    <a16:creationId xmlns:a16="http://schemas.microsoft.com/office/drawing/2014/main" id="{8B5071E5-4A26-6F40-BDAA-487DF1B7D996}"/>
                  </a:ext>
                </a:extLst>
              </p:cNvPr>
              <p:cNvSpPr/>
              <p:nvPr/>
            </p:nvSpPr>
            <p:spPr>
              <a:xfrm>
                <a:off x="8604448" y="2924944"/>
                <a:ext cx="427037" cy="7920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1" name="Group 17">
                <a:extLst>
                  <a:ext uri="{FF2B5EF4-FFF2-40B4-BE49-F238E27FC236}">
                    <a16:creationId xmlns:a16="http://schemas.microsoft.com/office/drawing/2014/main" id="{99A3DE44-1D55-284F-9383-4D67DCAACC35}"/>
                  </a:ext>
                </a:extLst>
              </p:cNvPr>
              <p:cNvGrpSpPr/>
              <p:nvPr/>
            </p:nvGrpSpPr>
            <p:grpSpPr>
              <a:xfrm>
                <a:off x="390524" y="1772816"/>
                <a:ext cx="8645971" cy="3779525"/>
                <a:chOff x="390524" y="1772816"/>
                <a:chExt cx="8645971" cy="3779525"/>
              </a:xfrm>
            </p:grpSpPr>
            <p:pic>
              <p:nvPicPr>
                <p:cNvPr id="31" name="Picture 5">
                  <a:extLst>
                    <a:ext uri="{FF2B5EF4-FFF2-40B4-BE49-F238E27FC236}">
                      <a16:creationId xmlns:a16="http://schemas.microsoft.com/office/drawing/2014/main" id="{E92B5F5F-1EAC-D948-A60A-EE8601926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524" y="1772816"/>
                  <a:ext cx="8645971" cy="3779525"/>
                </a:xfrm>
                <a:prstGeom prst="rect">
                  <a:avLst/>
                </a:prstGeom>
              </p:spPr>
            </p:pic>
            <p:sp>
              <p:nvSpPr>
                <p:cNvPr id="32" name="Rectangle 7">
                  <a:extLst>
                    <a:ext uri="{FF2B5EF4-FFF2-40B4-BE49-F238E27FC236}">
                      <a16:creationId xmlns:a16="http://schemas.microsoft.com/office/drawing/2014/main" id="{A6E0B1E8-0726-3346-AD5E-CAED95505684}"/>
                    </a:ext>
                  </a:extLst>
                </p:cNvPr>
                <p:cNvSpPr/>
                <p:nvPr/>
              </p:nvSpPr>
              <p:spPr>
                <a:xfrm>
                  <a:off x="5220072" y="4372998"/>
                  <a:ext cx="1368152" cy="7920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22" name="Rectangle 8">
                <a:extLst>
                  <a:ext uri="{FF2B5EF4-FFF2-40B4-BE49-F238E27FC236}">
                    <a16:creationId xmlns:a16="http://schemas.microsoft.com/office/drawing/2014/main" id="{41186CE8-DA7A-6C46-AB39-910330054E4F}"/>
                  </a:ext>
                </a:extLst>
              </p:cNvPr>
              <p:cNvSpPr/>
              <p:nvPr/>
            </p:nvSpPr>
            <p:spPr>
              <a:xfrm>
                <a:off x="863264" y="4462615"/>
                <a:ext cx="756408" cy="1089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750F4F1E-7E8E-9340-B472-F482994FB453}"/>
                  </a:ext>
                </a:extLst>
              </p:cNvPr>
              <p:cNvSpPr/>
              <p:nvPr/>
            </p:nvSpPr>
            <p:spPr>
              <a:xfrm>
                <a:off x="1980385" y="4581128"/>
                <a:ext cx="791416" cy="1089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TextBox 10">
                <a:extLst>
                  <a:ext uri="{FF2B5EF4-FFF2-40B4-BE49-F238E27FC236}">
                    <a16:creationId xmlns:a16="http://schemas.microsoft.com/office/drawing/2014/main" id="{CD7E924C-F0FF-B940-AB3C-D5B32954AA45}"/>
                  </a:ext>
                </a:extLst>
              </p:cNvPr>
              <p:cNvSpPr txBox="1"/>
              <p:nvPr/>
            </p:nvSpPr>
            <p:spPr>
              <a:xfrm>
                <a:off x="844564" y="4460720"/>
                <a:ext cx="79380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altLang="zh-CN" sz="900" dirty="0" err="1"/>
                  <a:t>Convolution</a:t>
                </a:r>
                <a:endParaRPr lang="de-DE" sz="900" dirty="0"/>
              </a:p>
            </p:txBody>
          </p:sp>
          <p:sp>
            <p:nvSpPr>
              <p:cNvPr id="25" name="TextBox 11">
                <a:extLst>
                  <a:ext uri="{FF2B5EF4-FFF2-40B4-BE49-F238E27FC236}">
                    <a16:creationId xmlns:a16="http://schemas.microsoft.com/office/drawing/2014/main" id="{21010C2F-1C98-0A4E-BA50-E5AE131B668A}"/>
                  </a:ext>
                </a:extLst>
              </p:cNvPr>
              <p:cNvSpPr txBox="1"/>
              <p:nvPr/>
            </p:nvSpPr>
            <p:spPr>
              <a:xfrm>
                <a:off x="863264" y="4717740"/>
                <a:ext cx="63350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altLang="zh-CN" sz="900" dirty="0" err="1"/>
                  <a:t>MaxPool</a:t>
                </a:r>
                <a:endParaRPr lang="de-DE" sz="900" dirty="0"/>
              </a:p>
            </p:txBody>
          </p:sp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DE37178A-70FC-0046-B627-7C673F1B8BC8}"/>
                  </a:ext>
                </a:extLst>
              </p:cNvPr>
              <p:cNvSpPr txBox="1"/>
              <p:nvPr/>
            </p:nvSpPr>
            <p:spPr>
              <a:xfrm>
                <a:off x="865891" y="4948572"/>
                <a:ext cx="61427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altLang="zh-CN" sz="900" dirty="0" err="1"/>
                  <a:t>AvgPool</a:t>
                </a:r>
                <a:endParaRPr lang="de-DE" sz="900" dirty="0"/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8B004E04-E7AD-4F42-9773-8A3B6181B6ED}"/>
                  </a:ext>
                </a:extLst>
              </p:cNvPr>
              <p:cNvSpPr txBox="1"/>
              <p:nvPr/>
            </p:nvSpPr>
            <p:spPr>
              <a:xfrm>
                <a:off x="863264" y="5179404"/>
                <a:ext cx="55015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altLang="zh-CN" sz="900" dirty="0" err="1"/>
                  <a:t>Concat</a:t>
                </a:r>
                <a:endParaRPr lang="de-DE" sz="900" dirty="0"/>
              </a:p>
            </p:txBody>
          </p:sp>
          <p:sp>
            <p:nvSpPr>
              <p:cNvPr id="28" name="TextBox 14">
                <a:extLst>
                  <a:ext uri="{FF2B5EF4-FFF2-40B4-BE49-F238E27FC236}">
                    <a16:creationId xmlns:a16="http://schemas.microsoft.com/office/drawing/2014/main" id="{83A30A53-3854-F64C-A1BB-99062E2737D5}"/>
                  </a:ext>
                </a:extLst>
              </p:cNvPr>
              <p:cNvSpPr txBox="1"/>
              <p:nvPr/>
            </p:nvSpPr>
            <p:spPr>
              <a:xfrm>
                <a:off x="1931004" y="4717740"/>
                <a:ext cx="9925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altLang="zh-CN" sz="900" dirty="0" err="1"/>
                  <a:t>Fully</a:t>
                </a:r>
                <a:r>
                  <a:rPr lang="zh-CN" altLang="de-DE" sz="900" dirty="0"/>
                  <a:t> </a:t>
                </a:r>
                <a:r>
                  <a:rPr lang="de-DE" altLang="zh-CN" sz="900" dirty="0" err="1"/>
                  <a:t>connected</a:t>
                </a:r>
                <a:endParaRPr lang="de-DE" sz="900" dirty="0"/>
              </a:p>
            </p:txBody>
          </p:sp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E9C75CD6-9A93-8F44-9662-5DEDE572F3EB}"/>
                  </a:ext>
                </a:extLst>
              </p:cNvPr>
              <p:cNvSpPr txBox="1"/>
              <p:nvPr/>
            </p:nvSpPr>
            <p:spPr>
              <a:xfrm>
                <a:off x="1980385" y="5195016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altLang="zh-CN" sz="900" dirty="0"/>
                  <a:t>Dropout</a:t>
                </a:r>
                <a:endParaRPr lang="de-DE" sz="900" dirty="0"/>
              </a:p>
            </p:txBody>
          </p:sp>
          <p:sp>
            <p:nvSpPr>
              <p:cNvPr id="30" name="Rectangle 16">
                <a:extLst>
                  <a:ext uri="{FF2B5EF4-FFF2-40B4-BE49-F238E27FC236}">
                    <a16:creationId xmlns:a16="http://schemas.microsoft.com/office/drawing/2014/main" id="{743C7B94-48B1-B64C-A767-B1236BCACC8F}"/>
                  </a:ext>
                </a:extLst>
              </p:cNvPr>
              <p:cNvSpPr/>
              <p:nvPr/>
            </p:nvSpPr>
            <p:spPr>
              <a:xfrm>
                <a:off x="1588197" y="4962890"/>
                <a:ext cx="423664" cy="202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BF260991-6D83-684A-8DF6-AA1C3F501111}"/>
                </a:ext>
              </a:extLst>
            </p:cNvPr>
            <p:cNvSpPr/>
            <p:nvPr/>
          </p:nvSpPr>
          <p:spPr>
            <a:xfrm>
              <a:off x="5508104" y="3212976"/>
              <a:ext cx="144016" cy="79208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1975423" y="1764792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Inception</a:t>
            </a:r>
            <a:r>
              <a:rPr lang="de-DE" sz="1400" dirty="0" smtClean="0"/>
              <a:t> A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3072096" y="1764792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Inception</a:t>
            </a:r>
            <a:r>
              <a:rPr lang="de-DE" sz="1400" dirty="0" smtClean="0"/>
              <a:t> B</a:t>
            </a:r>
            <a:endParaRPr lang="de-DE" sz="1400" dirty="0"/>
          </a:p>
        </p:txBody>
      </p:sp>
      <p:sp>
        <p:nvSpPr>
          <p:cNvPr id="35" name="Textfeld 34"/>
          <p:cNvSpPr txBox="1"/>
          <p:nvPr/>
        </p:nvSpPr>
        <p:spPr>
          <a:xfrm>
            <a:off x="4239655" y="1764792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Inception</a:t>
            </a:r>
            <a:r>
              <a:rPr lang="de-DE" sz="1400" dirty="0" smtClean="0"/>
              <a:t> C</a:t>
            </a:r>
            <a:endParaRPr lang="de-DE" sz="1400" dirty="0"/>
          </a:p>
        </p:txBody>
      </p:sp>
      <p:sp>
        <p:nvSpPr>
          <p:cNvPr id="36" name="Textfeld 35"/>
          <p:cNvSpPr txBox="1"/>
          <p:nvPr/>
        </p:nvSpPr>
        <p:spPr>
          <a:xfrm>
            <a:off x="5368662" y="1764792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Inception</a:t>
            </a:r>
            <a:r>
              <a:rPr lang="de-DE" sz="1400" dirty="0" smtClean="0"/>
              <a:t> D</a:t>
            </a:r>
            <a:endParaRPr lang="de-DE" sz="1400" dirty="0"/>
          </a:p>
        </p:txBody>
      </p:sp>
      <p:sp>
        <p:nvSpPr>
          <p:cNvPr id="37" name="Textfeld 36"/>
          <p:cNvSpPr txBox="1"/>
          <p:nvPr/>
        </p:nvSpPr>
        <p:spPr>
          <a:xfrm>
            <a:off x="6536046" y="125888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Inception</a:t>
            </a:r>
            <a:r>
              <a:rPr lang="de-DE" sz="1400" dirty="0" smtClean="0"/>
              <a:t> 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14936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</Words>
  <Application>Microsoft Office PowerPoint</Application>
  <PresentationFormat>Bildschirmpräsentation (4:3)</PresentationFormat>
  <Paragraphs>360</Paragraphs>
  <Slides>32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43" baseType="lpstr">
      <vt:lpstr>DejaVu Sans</vt:lpstr>
      <vt:lpstr>Noto Sans CJK SC Regular</vt:lpstr>
      <vt:lpstr>Arial</vt:lpstr>
      <vt:lpstr>Calibri</vt:lpstr>
      <vt:lpstr>Cambria Math</vt:lpstr>
      <vt:lpstr>Consolas</vt:lpstr>
      <vt:lpstr>Impact</vt:lpstr>
      <vt:lpstr>Symbol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Modell</vt:lpstr>
      <vt:lpstr>Evaluation</vt:lpstr>
      <vt:lpstr>Evaluation</vt:lpstr>
      <vt:lpstr>Evaluation</vt:lpstr>
      <vt:lpstr>PowerPoint-Präsentation</vt:lpstr>
      <vt:lpstr>Evaluation</vt:lpstr>
      <vt:lpstr>PowerPoint-Präsentation</vt:lpstr>
      <vt:lpstr>Evaluation</vt:lpstr>
      <vt:lpstr>PowerPoint-Präsentation</vt:lpstr>
      <vt:lpstr>Evaluation</vt:lpstr>
      <vt:lpstr>PowerPoint-Präsentation</vt:lpstr>
      <vt:lpstr>Evaluation</vt:lpstr>
      <vt:lpstr>PowerPoint-Präsentation</vt:lpstr>
      <vt:lpstr>Evaluation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周烨煦</dc:creator>
  <dc:description/>
  <cp:lastModifiedBy>Zhou Yexu</cp:lastModifiedBy>
  <cp:revision>333</cp:revision>
  <dcterms:modified xsi:type="dcterms:W3CDTF">2019-10-02T11:39:09Z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16.0015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